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7"/>
  </p:notesMasterIdLst>
  <p:sldIdLst>
    <p:sldId id="256" r:id="rId5"/>
    <p:sldId id="261" r:id="rId6"/>
    <p:sldId id="262" r:id="rId7"/>
    <p:sldId id="263" r:id="rId8"/>
    <p:sldId id="264" r:id="rId9"/>
    <p:sldId id="265" r:id="rId10"/>
    <p:sldId id="266" r:id="rId11"/>
    <p:sldId id="267" r:id="rId12"/>
    <p:sldId id="287" r:id="rId13"/>
    <p:sldId id="268" r:id="rId14"/>
    <p:sldId id="269" r:id="rId15"/>
    <p:sldId id="270" r:id="rId16"/>
    <p:sldId id="271" r:id="rId17"/>
    <p:sldId id="272" r:id="rId18"/>
    <p:sldId id="273" r:id="rId19"/>
    <p:sldId id="274" r:id="rId20"/>
    <p:sldId id="289" r:id="rId21"/>
    <p:sldId id="275" r:id="rId22"/>
    <p:sldId id="276" r:id="rId23"/>
    <p:sldId id="277" r:id="rId24"/>
    <p:sldId id="278" r:id="rId25"/>
    <p:sldId id="279" r:id="rId26"/>
    <p:sldId id="288" r:id="rId27"/>
    <p:sldId id="280" r:id="rId28"/>
    <p:sldId id="290" r:id="rId29"/>
    <p:sldId id="281" r:id="rId30"/>
    <p:sldId id="282" r:id="rId31"/>
    <p:sldId id="283" r:id="rId32"/>
    <p:sldId id="284" r:id="rId33"/>
    <p:sldId id="286" r:id="rId34"/>
    <p:sldId id="285" r:id="rId35"/>
    <p:sldId id="260" r:id="rId3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30135A2-BC8F-CF37-D2C1-8F5F7B8B109C}" name="Kim Murphy" initials="KM" userId="S::kmacopy_aol.com#ext#@crwassociatestoday.onmicrosoft.com::86539d3a-14da-4341-9d37-ea4e26ad83f8" providerId="AD"/>
  <p188:author id="{7A2D79B2-3D43-14AA-7E24-9CB8F6CF33D7}" name="Beth Espitia" initials="BE" userId="S::bespitia_savangroup.com#ext#@crwassociatestoday.onmicrosoft.com::cedc9739-435c-404a-aabe-03260e9acd93" providerId="AD"/>
  <p188:author id="{74BFA5DA-EE83-77B3-BD4B-C01C8480BF21}" name="Marissa Mamone" initials="MM" userId="S::mmamone_savangroup.com#ext#@crwassociatestoday.onmicrosoft.com::61ee181f-0cc3-4afa-af5d-bb96596cabc1"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BD5568-403C-8CAB-C893-A47844D2E61E}" v="9" dt="2023-01-09T17:53:31.151"/>
    <p1510:client id="{72E36F75-E579-497A-816F-8B8E069F0DB1}" v="44" dt="2023-01-16T16:26:15.984"/>
    <p1510:client id="{80E459D6-40C9-6B9A-3684-84428D9FB36D}" v="37" dt="2023-01-12T18:07:45.899"/>
    <p1510:client id="{F9FDB0BA-0E9C-3022-C209-286D4FC39433}" v="40" dt="2023-01-11T13:51:49.4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02" y="72"/>
      </p:cViewPr>
      <p:guideLst>
        <p:guide orient="horz" pos="1620"/>
        <p:guide pos="2880"/>
      </p:guideLst>
    </p:cSldViewPr>
  </p:slideViewPr>
  <p:notesTextViewPr>
    <p:cViewPr>
      <p:scale>
        <a:sx n="1" d="1"/>
        <a:sy n="1" d="1"/>
      </p:scale>
      <p:origin x="0" y="0"/>
    </p:cViewPr>
  </p:notesTextViewPr>
  <p:notesViewPr>
    <p:cSldViewPr snapToGrid="0">
      <p:cViewPr>
        <p:scale>
          <a:sx n="1" d="2"/>
          <a:sy n="1" d="2"/>
        </p:scale>
        <p:origin x="2970" y="19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microsoft.com/office/2018/10/relationships/authors" Target="author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media/image1.jpe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jpeg>
</file>

<file path=ppt/media/image23.png>
</file>

<file path=ppt/media/image24.png>
</file>

<file path=ppt/media/image25.jpeg>
</file>

<file path=ppt/media/image26.png>
</file>

<file path=ppt/media/image27.jpeg>
</file>

<file path=ppt/media/image28.png>
</file>

<file path=ppt/media/image29.jpeg>
</file>

<file path=ppt/media/image3.jpeg>
</file>

<file path=ppt/media/image30.jpe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jpeg>
</file>

<file path=ppt/media/image40.jpe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35F2067-A687-B342-BD06-FA386BB5BADC}" type="datetimeFigureOut">
              <a:rPr lang="en-US" smtClean="0"/>
              <a:t>1/30/2023</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EA17250-56D1-8849-9C4F-9B4226955734}" type="slidenum">
              <a:rPr lang="en-US" smtClean="0"/>
              <a:t>‹#›</a:t>
            </a:fld>
            <a:endParaRPr lang="en-US"/>
          </a:p>
        </p:txBody>
      </p:sp>
    </p:spTree>
    <p:extLst>
      <p:ext uri="{BB962C8B-B14F-4D97-AF65-F5344CB8AC3E}">
        <p14:creationId xmlns:p14="http://schemas.microsoft.com/office/powerpoint/2010/main" val="42616060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www.biopreferred.gov/"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Hello, My name is Ron Buckhalt.  I am the former Manager of the USDA BioPreferred Program and now support the Program under contract with Integrated Management Strategies. </a:t>
            </a:r>
          </a:p>
          <a:p>
            <a:endParaRPr lang="en-US"/>
          </a:p>
          <a:p>
            <a:r>
              <a:rPr lang="en-US"/>
              <a:t>With me today, I have Liz Lewis, who is our chat moderator and will help with answering questions. </a:t>
            </a:r>
          </a:p>
          <a:p>
            <a:endParaRPr lang="en-US"/>
          </a:p>
          <a:p>
            <a:r>
              <a:rPr lang="en-US"/>
              <a:t>We have left plenty of time for questions, so we welcome your thoughts.  If the purchase card holders you manage have particular buying areas of emphasis, tell us that in the chat and we will try to address specific buying areas. </a:t>
            </a:r>
          </a:p>
        </p:txBody>
      </p:sp>
      <p:sp>
        <p:nvSpPr>
          <p:cNvPr id="4" name="Slide Number Placeholder 3"/>
          <p:cNvSpPr>
            <a:spLocks noGrp="1"/>
          </p:cNvSpPr>
          <p:nvPr>
            <p:ph type="sldNum" sz="quarter" idx="5"/>
          </p:nvPr>
        </p:nvSpPr>
        <p:spPr/>
        <p:txBody>
          <a:bodyPr/>
          <a:lstStyle/>
          <a:p>
            <a:fld id="{1EA17250-56D1-8849-9C4F-9B4226955734}" type="slidenum">
              <a:rPr lang="en-US" smtClean="0"/>
              <a:t>1</a:t>
            </a:fld>
            <a:endParaRPr lang="en-US"/>
          </a:p>
        </p:txBody>
      </p:sp>
    </p:spTree>
    <p:extLst>
      <p:ext uri="{BB962C8B-B14F-4D97-AF65-F5344CB8AC3E}">
        <p14:creationId xmlns:p14="http://schemas.microsoft.com/office/powerpoint/2010/main" val="9251028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151" name="Google Shape;151;p9:notes"/>
          <p:cNvSpPr txBox="1">
            <a:spLocks noGrp="1"/>
          </p:cNvSpPr>
          <p:nvPr>
            <p:ph type="body" idx="1"/>
          </p:nvPr>
        </p:nvSpPr>
        <p:spPr>
          <a:xfrm>
            <a:off x="381000" y="4343400"/>
            <a:ext cx="6477000" cy="411480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360"/>
              </a:spcBef>
              <a:spcAft>
                <a:spcPts val="0"/>
              </a:spcAft>
              <a:buSzPts val="1400"/>
              <a:buChar char="●"/>
            </a:pPr>
            <a:r>
              <a:rPr lang="en-US" dirty="0">
                <a:solidFill>
                  <a:schemeClr val="dk1"/>
                </a:solidFill>
                <a:latin typeface="+mj-lt"/>
                <a:ea typeface="Arial"/>
                <a:cs typeface="Arial"/>
                <a:sym typeface="Arial"/>
              </a:rPr>
              <a:t>Cover stats on screen</a:t>
            </a:r>
          </a:p>
          <a:p>
            <a:pPr marL="457200" marR="0" lvl="0" indent="-317500" algn="l" rtl="0">
              <a:lnSpc>
                <a:spcPct val="100000"/>
              </a:lnSpc>
              <a:spcBef>
                <a:spcPts val="360"/>
              </a:spcBef>
              <a:spcAft>
                <a:spcPts val="0"/>
              </a:spcAft>
              <a:buSzPts val="1400"/>
              <a:buChar char="●"/>
            </a:pPr>
            <a:r>
              <a:rPr lang="en-US" dirty="0">
                <a:solidFill>
                  <a:schemeClr val="dk1"/>
                </a:solidFill>
                <a:latin typeface="+mj-lt"/>
                <a:ea typeface="Arial"/>
                <a:cs typeface="Arial"/>
                <a:sym typeface="Arial"/>
              </a:rPr>
              <a:t>A new economic study underway.  We hope to have updated statistics early next year and determine the impacts of numerous impacts such as COVID, supply chain issues, and fluctuating oil prices which impact the cost of petroleum-based products vs. their biobased product equivalents.</a:t>
            </a:r>
            <a:endParaRPr dirty="0">
              <a:solidFill>
                <a:schemeClr val="dk1"/>
              </a:solidFill>
              <a:latin typeface="+mj-lt"/>
              <a:ea typeface="Arial"/>
              <a:cs typeface="Arial"/>
              <a:sym typeface="Arial"/>
            </a:endParaRPr>
          </a:p>
          <a:p>
            <a:pPr marL="139700" lvl="0" indent="0" algn="l" rtl="0">
              <a:lnSpc>
                <a:spcPct val="100000"/>
              </a:lnSpc>
              <a:spcBef>
                <a:spcPts val="360"/>
              </a:spcBef>
              <a:spcAft>
                <a:spcPts val="0"/>
              </a:spcAft>
              <a:buSzPts val="1400"/>
              <a:buNone/>
            </a:pPr>
            <a:endParaRPr dirty="0"/>
          </a:p>
        </p:txBody>
      </p:sp>
      <p:sp>
        <p:nvSpPr>
          <p:cNvPr id="152" name="Google Shape;152;p9: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173" name="Google Shape;173;p1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139700" lvl="0" indent="0" algn="l" rtl="0">
              <a:lnSpc>
                <a:spcPct val="100000"/>
              </a:lnSpc>
              <a:spcBef>
                <a:spcPts val="360"/>
              </a:spcBef>
              <a:spcAft>
                <a:spcPts val="0"/>
              </a:spcAft>
              <a:buSzPts val="1400"/>
              <a:buNone/>
            </a:pPr>
            <a:r>
              <a:rPr lang="en-US"/>
              <a:t>Discuss numbers on the screen </a:t>
            </a:r>
          </a:p>
          <a:p>
            <a:pPr marL="139700" lvl="0" indent="0" algn="l" rtl="0">
              <a:lnSpc>
                <a:spcPct val="100000"/>
              </a:lnSpc>
              <a:spcBef>
                <a:spcPts val="360"/>
              </a:spcBef>
              <a:spcAft>
                <a:spcPts val="0"/>
              </a:spcAft>
              <a:buSzPts val="1400"/>
              <a:buNone/>
            </a:pPr>
            <a:r>
              <a:rPr lang="en-US"/>
              <a:t>Mention that this is the 20</a:t>
            </a:r>
            <a:r>
              <a:rPr lang="en-US" baseline="30000"/>
              <a:t>th</a:t>
            </a:r>
            <a:r>
              <a:rPr lang="en-US"/>
              <a:t> anniversary of the Program </a:t>
            </a:r>
            <a:endParaRPr/>
          </a:p>
        </p:txBody>
      </p:sp>
      <p:sp>
        <p:nvSpPr>
          <p:cNvPr id="174" name="Google Shape;174;p10: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Arial"/>
                <a:ea typeface="Arial"/>
                <a:cs typeface="Arial"/>
                <a:sym typeface="Arial"/>
              </a:rPr>
              <a:t>11</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182" name="Google Shape;182;p1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139700" marR="0" lvl="0" algn="l" rtl="0">
              <a:lnSpc>
                <a:spcPct val="100000"/>
              </a:lnSpc>
              <a:spcBef>
                <a:spcPts val="360"/>
              </a:spcBef>
              <a:spcAft>
                <a:spcPts val="0"/>
              </a:spcAft>
              <a:buSzPts val="1400"/>
            </a:pPr>
            <a:r>
              <a:rPr lang="en-US"/>
              <a:t>The BioPreferred Program is part of USDA’s Rural Development agency as it supports successful farms and farmers. One way we support the critical food supply is creating new markets for agricultural waste.  For example, after the corn has been harvested, the corn stalks, high in fiber, can be used to create new biobased products.  By ensuring that farmers are able to have multiple markets for their products, we help to ensure that farmers thrive and that our food supply meets our needs.  And often, biobased products are manufactured near the source of the agricultural materials used to make the products creating jobs in rural America.</a:t>
            </a:r>
            <a:endParaRPr/>
          </a:p>
        </p:txBody>
      </p:sp>
      <p:sp>
        <p:nvSpPr>
          <p:cNvPr id="183" name="Google Shape;183;p11: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191" name="Google Shape;191;p12: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139700" marR="0" lvl="0" algn="l" rtl="0">
              <a:lnSpc>
                <a:spcPct val="100000"/>
              </a:lnSpc>
              <a:spcBef>
                <a:spcPts val="360"/>
              </a:spcBef>
              <a:spcAft>
                <a:spcPts val="0"/>
              </a:spcAft>
              <a:buSzPts val="1400"/>
            </a:pPr>
            <a:r>
              <a:rPr lang="en-US" b="0" i="0">
                <a:solidFill>
                  <a:srgbClr val="212529"/>
                </a:solidFill>
                <a:latin typeface="+mj-lt"/>
                <a:ea typeface="Arial"/>
                <a:cs typeface="Arial"/>
                <a:sym typeface="Arial"/>
              </a:rPr>
              <a:t>Plants have the potential to save the planet through the process of photosynthesis removing carbon dioxide from the atmosphere, reversing the build-up from burning fossil fuels which is causing climate heating.</a:t>
            </a:r>
            <a:endParaRPr>
              <a:latin typeface="+mj-lt"/>
            </a:endParaRPr>
          </a:p>
          <a:p>
            <a:pPr marL="139700" marR="0" lvl="0" algn="l" rtl="0">
              <a:lnSpc>
                <a:spcPct val="100000"/>
              </a:lnSpc>
              <a:spcBef>
                <a:spcPts val="360"/>
              </a:spcBef>
              <a:spcAft>
                <a:spcPts val="0"/>
              </a:spcAft>
              <a:buSzPts val="1400"/>
            </a:pPr>
            <a:r>
              <a:rPr lang="en-US" b="0" i="0">
                <a:solidFill>
                  <a:srgbClr val="121212"/>
                </a:solidFill>
                <a:latin typeface="+mj-lt"/>
                <a:ea typeface="Arial"/>
                <a:cs typeface="Arial"/>
                <a:sym typeface="Arial"/>
              </a:rPr>
              <a:t>Soils and the plants that grow in them absorb about a third of the carbon emissions that drive the climate crisis, partly limiting the impact of fossil-fuel burning</a:t>
            </a:r>
            <a:r>
              <a:rPr lang="en-US">
                <a:solidFill>
                  <a:srgbClr val="212529"/>
                </a:solidFill>
                <a:latin typeface="+mj-lt"/>
                <a:ea typeface="Arial"/>
                <a:cs typeface="Arial"/>
                <a:sym typeface="Arial"/>
              </a:rPr>
              <a:t>.</a:t>
            </a:r>
            <a:endParaRPr>
              <a:latin typeface="+mj-lt"/>
            </a:endParaRPr>
          </a:p>
          <a:p>
            <a:pPr marL="139700" marR="0" lvl="0" algn="l" rtl="0">
              <a:lnSpc>
                <a:spcPct val="100000"/>
              </a:lnSpc>
              <a:spcBef>
                <a:spcPts val="360"/>
              </a:spcBef>
              <a:spcAft>
                <a:spcPts val="0"/>
              </a:spcAft>
              <a:buSzPts val="1400"/>
            </a:pPr>
            <a:r>
              <a:rPr lang="en-US">
                <a:solidFill>
                  <a:srgbClr val="212529"/>
                </a:solidFill>
                <a:latin typeface="+mj-lt"/>
                <a:ea typeface="Arial"/>
                <a:cs typeface="Arial"/>
                <a:sym typeface="Arial"/>
              </a:rPr>
              <a:t>It is logical then, that products made from plants help the CO2 levels in atmosphere particularly when compared to their fossil-fuel equivalents which increase harmful emissions.</a:t>
            </a:r>
            <a:endParaRPr>
              <a:latin typeface="+mj-lt"/>
            </a:endParaRPr>
          </a:p>
        </p:txBody>
      </p:sp>
      <p:sp>
        <p:nvSpPr>
          <p:cNvPr id="192" name="Google Shape;192;p12: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199" name="Google Shape;199;p13: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360"/>
              </a:spcBef>
              <a:spcAft>
                <a:spcPts val="0"/>
              </a:spcAft>
              <a:buSzPts val="1400"/>
              <a:buNone/>
            </a:pPr>
            <a:r>
              <a:rPr lang="en-US">
                <a:solidFill>
                  <a:srgbClr val="000000"/>
                </a:solidFill>
                <a:latin typeface="Verdana" panose="020B0604030504040204" pitchFamily="34" charset="0"/>
              </a:rPr>
              <a:t>Cover two examples on screen. Mention this information from the PBPC</a:t>
            </a:r>
          </a:p>
          <a:p>
            <a:pPr marL="457200" marR="0" lvl="0" indent="-228600" algn="l" rtl="0">
              <a:lnSpc>
                <a:spcPct val="100000"/>
              </a:lnSpc>
              <a:spcBef>
                <a:spcPts val="360"/>
              </a:spcBef>
              <a:spcAft>
                <a:spcPts val="0"/>
              </a:spcAft>
              <a:buSzPts val="1400"/>
              <a:buNone/>
            </a:pPr>
            <a:r>
              <a:rPr lang="en-US">
                <a:solidFill>
                  <a:srgbClr val="000000"/>
                </a:solidFill>
                <a:latin typeface="Verdana" panose="020B0604030504040204" pitchFamily="34" charset="0"/>
              </a:rPr>
              <a:t> </a:t>
            </a:r>
          </a:p>
          <a:p>
            <a:pPr algn="l"/>
            <a:r>
              <a:rPr lang="en-US" b="0" i="0">
                <a:solidFill>
                  <a:srgbClr val="000000"/>
                </a:solidFill>
                <a:effectLst/>
                <a:latin typeface="+mj-lt"/>
              </a:rPr>
              <a:t>Plant-Based Products Council (PBPC)  complex equation involved:</a:t>
            </a:r>
          </a:p>
          <a:p>
            <a:pPr algn="l">
              <a:buFont typeface="Arial" panose="020B0604020202020204" pitchFamily="34" charset="0"/>
              <a:buChar char="•"/>
            </a:pPr>
            <a:r>
              <a:rPr lang="en-US" b="1" i="0">
                <a:solidFill>
                  <a:srgbClr val="000000"/>
                </a:solidFill>
                <a:effectLst/>
                <a:latin typeface="+mj-lt"/>
              </a:rPr>
              <a:t>Carbon dioxide</a:t>
            </a:r>
            <a:r>
              <a:rPr lang="en-US" b="0" i="0">
                <a:solidFill>
                  <a:srgbClr val="000000"/>
                </a:solidFill>
                <a:effectLst/>
                <a:latin typeface="+mj-lt"/>
              </a:rPr>
              <a:t>: Biobased alternatives are made from plants, which remove existing carbon from the atmosphere and decrease the overall levels of carbon in the atmosphere. </a:t>
            </a:r>
            <a:r>
              <a:rPr lang="en-US" b="1" i="0">
                <a:solidFill>
                  <a:srgbClr val="000000"/>
                </a:solidFill>
                <a:effectLst/>
                <a:latin typeface="+mj-lt"/>
              </a:rPr>
              <a:t>Energy</a:t>
            </a:r>
            <a:r>
              <a:rPr lang="en-US" b="0" i="0">
                <a:solidFill>
                  <a:srgbClr val="000000"/>
                </a:solidFill>
                <a:effectLst/>
                <a:latin typeface="+mj-lt"/>
              </a:rPr>
              <a:t>: The production of biobased feedstocks requires only the sun’s energy. And once harvested, manufacturers of biobased alternatives can sometimes generate their own power using carbon-neutral biofuels. Fossil fuel extraction and petrochemical production often utilize fossil fuels to power their operations. </a:t>
            </a:r>
            <a:r>
              <a:rPr lang="en-US" b="1" i="0">
                <a:solidFill>
                  <a:srgbClr val="000000"/>
                </a:solidFill>
                <a:effectLst/>
                <a:latin typeface="+mj-lt"/>
              </a:rPr>
              <a:t>Water</a:t>
            </a:r>
            <a:r>
              <a:rPr lang="en-US" b="0" i="0">
                <a:solidFill>
                  <a:srgbClr val="000000"/>
                </a:solidFill>
                <a:effectLst/>
                <a:latin typeface="+mj-lt"/>
              </a:rPr>
              <a:t>: Producers of biobased products are also constantly working to reduce water use. Meanwhile, many fossil fuel-based products are made </a:t>
            </a:r>
            <a:r>
              <a:rPr lang="en-US">
                <a:solidFill>
                  <a:srgbClr val="000000"/>
                </a:solidFill>
                <a:latin typeface="+mj-lt"/>
              </a:rPr>
              <a:t>using </a:t>
            </a:r>
            <a:r>
              <a:rPr lang="en-US" b="0" i="0">
                <a:solidFill>
                  <a:srgbClr val="000000"/>
                </a:solidFill>
                <a:effectLst/>
                <a:latin typeface="+mj-lt"/>
              </a:rPr>
              <a:t>natural gas, which is extracted through fracking, a controversial and water-intensive process.</a:t>
            </a:r>
          </a:p>
          <a:p>
            <a:pPr algn="l">
              <a:buFont typeface="Arial" panose="020B0604020202020204" pitchFamily="34" charset="0"/>
              <a:buChar char="•"/>
            </a:pPr>
            <a:r>
              <a:rPr lang="en-US" b="1" i="0">
                <a:solidFill>
                  <a:srgbClr val="000000"/>
                </a:solidFill>
                <a:effectLst/>
                <a:latin typeface="+mj-lt"/>
              </a:rPr>
              <a:t>End-of-life</a:t>
            </a:r>
            <a:r>
              <a:rPr lang="en-US" b="0" i="0">
                <a:solidFill>
                  <a:srgbClr val="000000"/>
                </a:solidFill>
                <a:effectLst/>
                <a:latin typeface="+mj-lt"/>
              </a:rPr>
              <a:t>: About 79 percent of all plastic ever produced is currently in a landfill or the environment. Compare that to most biobased plastics and packaging, which more often than not are either biodegradable or compostable. </a:t>
            </a:r>
            <a:endParaRPr>
              <a:latin typeface="+mj-lt"/>
            </a:endParaRPr>
          </a:p>
        </p:txBody>
      </p:sp>
      <p:sp>
        <p:nvSpPr>
          <p:cNvPr id="200" name="Google Shape;200;p13: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210" name="Google Shape;210;p1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360"/>
              </a:spcBef>
              <a:spcAft>
                <a:spcPts val="0"/>
              </a:spcAft>
              <a:buSzPts val="1400"/>
              <a:buNone/>
            </a:pPr>
            <a:r>
              <a:rPr lang="en-US"/>
              <a:t>Discuss the information on the screen.  </a:t>
            </a:r>
          </a:p>
          <a:p>
            <a:pPr marL="457200" marR="0" lvl="0" indent="-228600" algn="l" rtl="0">
              <a:lnSpc>
                <a:spcPct val="100000"/>
              </a:lnSpc>
              <a:spcBef>
                <a:spcPts val="360"/>
              </a:spcBef>
              <a:spcAft>
                <a:spcPts val="0"/>
              </a:spcAft>
              <a:buSzPts val="1400"/>
              <a:buNone/>
            </a:pPr>
            <a:r>
              <a:rPr lang="en-US"/>
              <a:t>About biobased plasticizers</a:t>
            </a:r>
          </a:p>
          <a:p>
            <a:pPr marL="457200" marR="0" lvl="0" indent="-228600" algn="l" rtl="0">
              <a:lnSpc>
                <a:spcPct val="100000"/>
              </a:lnSpc>
              <a:spcBef>
                <a:spcPts val="360"/>
              </a:spcBef>
              <a:spcAft>
                <a:spcPts val="0"/>
              </a:spcAft>
              <a:buSzPts val="1400"/>
              <a:buNone/>
            </a:pPr>
            <a:r>
              <a:rPr lang="en-US"/>
              <a:t>A couple of years ago, we heard a lot about the dangers of microwaving plastics due to BPA toxicity.  Biobased plasticizers are replacing the BPA in microwavable plastics and are generally made from </a:t>
            </a:r>
            <a:r>
              <a:rPr lang="en-US" b="0" i="0">
                <a:solidFill>
                  <a:srgbClr val="212121"/>
                </a:solidFill>
                <a:effectLst/>
                <a:latin typeface="BlinkMacSystemFont"/>
              </a:rPr>
              <a:t>soybean oil, castor oil, cardanol, and citrate</a:t>
            </a:r>
            <a:r>
              <a:rPr lang="en-US">
                <a:solidFill>
                  <a:srgbClr val="212121"/>
                </a:solidFill>
                <a:latin typeface="BlinkMacSystemFont"/>
              </a:rPr>
              <a:t>.</a:t>
            </a:r>
            <a:endParaRPr lang="en-US"/>
          </a:p>
          <a:p>
            <a:pPr marL="457200" marR="0" lvl="0" indent="-228600" algn="l" rtl="0">
              <a:lnSpc>
                <a:spcPct val="100000"/>
              </a:lnSpc>
              <a:spcBef>
                <a:spcPts val="360"/>
              </a:spcBef>
              <a:spcAft>
                <a:spcPts val="0"/>
              </a:spcAft>
              <a:buSzPts val="1400"/>
              <a:buNone/>
            </a:pPr>
            <a:r>
              <a:rPr lang="en-US"/>
              <a:t>About biobased fertilizers</a:t>
            </a:r>
          </a:p>
          <a:p>
            <a:pPr marL="457200" marR="0" lvl="0" indent="-228600" algn="l" rtl="0">
              <a:lnSpc>
                <a:spcPct val="100000"/>
              </a:lnSpc>
              <a:spcBef>
                <a:spcPts val="360"/>
              </a:spcBef>
              <a:spcAft>
                <a:spcPts val="0"/>
              </a:spcAft>
              <a:buSzPts val="1400"/>
              <a:buNone/>
            </a:pPr>
            <a:r>
              <a:rPr lang="en-US" b="0" i="0">
                <a:solidFill>
                  <a:srgbClr val="2E2E2E"/>
                </a:solidFill>
                <a:effectLst/>
                <a:latin typeface="NexusSerif"/>
              </a:rPr>
              <a:t>The use of biological waste is a practical solution to recover valuable fertilizer components. In order to effectively implement technologies based on biological resources, it is necessary to recover waste at the farm, which will solve the problem of waste transport or sanitary hazards.</a:t>
            </a:r>
            <a:endParaRPr/>
          </a:p>
        </p:txBody>
      </p:sp>
      <p:sp>
        <p:nvSpPr>
          <p:cNvPr id="211" name="Google Shape;211;p14: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218" name="Google Shape;218;p1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742950" lvl="2" indent="-285750">
              <a:spcBef>
                <a:spcPts val="0"/>
              </a:spcBef>
              <a:buSzPts val="1400"/>
            </a:pPr>
            <a:r>
              <a:rPr lang="en-US"/>
              <a:t>The EPA study identified the need to decrease the use of hazardous substances in cleaning.  When USDA switched to biobased products and conducted a study of the results, they found that there were </a:t>
            </a:r>
            <a:r>
              <a:rPr lang="en-US" sz="1200"/>
              <a:t>fewer sick days for cleaning staff, fewer rashes and breathing issues for cleaning staff, and a positive response from building occupants.</a:t>
            </a:r>
          </a:p>
          <a:p>
            <a:pPr marL="457200" marR="0" lvl="0" indent="-228600" algn="l" rtl="0">
              <a:lnSpc>
                <a:spcPct val="100000"/>
              </a:lnSpc>
              <a:spcBef>
                <a:spcPts val="360"/>
              </a:spcBef>
              <a:spcAft>
                <a:spcPts val="0"/>
              </a:spcAft>
              <a:buSzPts val="1400"/>
              <a:buNone/>
            </a:pPr>
            <a:endParaRPr/>
          </a:p>
        </p:txBody>
      </p:sp>
      <p:sp>
        <p:nvSpPr>
          <p:cNvPr id="219" name="Google Shape;219;p15: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creation of new products encourages innovation.  Innovation may include product composition such as use of pineapple husks and other agricultural waste, innovative processes also include elements such as growing cycle, energy use in production, and other more sustainable practices used in creating these products.  Discuss these products all manufactured in the US and mention Buy American. </a:t>
            </a:r>
          </a:p>
          <a:p>
            <a:r>
              <a:rPr lang="en-US" dirty="0"/>
              <a:t>Newgen – California;  Norwex – Texas; Baron Leather – Georgia; </a:t>
            </a:r>
            <a:r>
              <a:rPr lang="en-US" dirty="0" err="1"/>
              <a:t>Vgard</a:t>
            </a:r>
            <a:r>
              <a:rPr lang="en-US" dirty="0"/>
              <a:t> – Pennsylvania; </a:t>
            </a:r>
            <a:r>
              <a:rPr lang="en-US" dirty="0" err="1"/>
              <a:t>Sinomax</a:t>
            </a:r>
            <a:r>
              <a:rPr lang="en-US" dirty="0"/>
              <a:t> – Texas (mention Made in US)</a:t>
            </a:r>
          </a:p>
        </p:txBody>
      </p:sp>
      <p:sp>
        <p:nvSpPr>
          <p:cNvPr id="4" name="Slide Number Placeholder 3"/>
          <p:cNvSpPr>
            <a:spLocks noGrp="1"/>
          </p:cNvSpPr>
          <p:nvPr>
            <p:ph type="sldNum" sz="quarter" idx="5"/>
          </p:nvPr>
        </p:nvSpPr>
        <p:spPr/>
        <p:txBody>
          <a:bodyPr/>
          <a:lstStyle/>
          <a:p>
            <a:fld id="{1EA17250-56D1-8849-9C4F-9B4226955734}" type="slidenum">
              <a:rPr lang="en-US" smtClean="0"/>
              <a:t>17</a:t>
            </a:fld>
            <a:endParaRPr lang="en-US"/>
          </a:p>
        </p:txBody>
      </p:sp>
    </p:spTree>
    <p:extLst>
      <p:ext uri="{BB962C8B-B14F-4D97-AF65-F5344CB8AC3E}">
        <p14:creationId xmlns:p14="http://schemas.microsoft.com/office/powerpoint/2010/main" val="28212218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227" name="Google Shape;227;p1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360"/>
              </a:spcBef>
              <a:spcAft>
                <a:spcPts val="0"/>
              </a:spcAft>
              <a:buSzPts val="1400"/>
              <a:buNone/>
            </a:pPr>
            <a:r>
              <a:rPr lang="en-US" dirty="0"/>
              <a:t>Rug Doctor has 7 USDA Certified Biobased Products – for both home and industrial uses.  Grove Collaborative has many USDA certified Biobased Products several of which are available from Target. There are several </a:t>
            </a:r>
            <a:r>
              <a:rPr lang="en-US" dirty="0" err="1"/>
              <a:t>Skilcraft</a:t>
            </a:r>
            <a:r>
              <a:rPr lang="en-US" dirty="0"/>
              <a:t> products available at Office Depot that are biobased.  Kroger offers a private label (Simple Choice) biobased laundry detergent. Lowes offers a biochar Soil Conditioner,  Purell  biobased Hand Sanitizer is widely available including CVS.</a:t>
            </a:r>
            <a:endParaRPr dirty="0"/>
          </a:p>
        </p:txBody>
      </p:sp>
      <p:sp>
        <p:nvSpPr>
          <p:cNvPr id="228" name="Google Shape;228;p16: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247" name="Google Shape;247;p1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360"/>
              </a:spcBef>
              <a:spcAft>
                <a:spcPts val="0"/>
              </a:spcAft>
              <a:buSzPts val="1400"/>
              <a:buNone/>
            </a:pPr>
            <a:r>
              <a:rPr lang="en-US"/>
              <a:t>Discuss the products on the screen emphasizing the increased use of commercial catalogs for ordering supplies </a:t>
            </a:r>
            <a:endParaRPr/>
          </a:p>
        </p:txBody>
      </p:sp>
      <p:sp>
        <p:nvSpPr>
          <p:cNvPr id="248" name="Google Shape;248;p17: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65" name="Google Shape;65;p2: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139700" marR="0" lvl="0" algn="l" rtl="0">
              <a:lnSpc>
                <a:spcPct val="100000"/>
              </a:lnSpc>
              <a:spcBef>
                <a:spcPts val="360"/>
              </a:spcBef>
              <a:spcAft>
                <a:spcPts val="0"/>
              </a:spcAft>
              <a:buSzPts val="1400"/>
            </a:pPr>
            <a:r>
              <a:rPr lang="en-US" b="0" i="0">
                <a:solidFill>
                  <a:srgbClr val="201F1E"/>
                </a:solidFill>
                <a:latin typeface="Calibri"/>
                <a:ea typeface="Calibri"/>
                <a:cs typeface="Calibri"/>
                <a:sym typeface="Calibri"/>
              </a:rPr>
              <a:t>Most people only remember three things about a speech or other presentation.  Let’s make it simple.   First you will learn what a biobased product is, why you should purchase biobased products, and resources for locating biobased products.</a:t>
            </a:r>
            <a:endParaRPr/>
          </a:p>
        </p:txBody>
      </p:sp>
      <p:sp>
        <p:nvSpPr>
          <p:cNvPr id="66" name="Google Shape;66;p2: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269" name="Google Shape;269;p18: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139700" marR="0" lvl="0" algn="l" rtl="0">
              <a:lnSpc>
                <a:spcPct val="100000"/>
              </a:lnSpc>
              <a:spcBef>
                <a:spcPts val="360"/>
              </a:spcBef>
              <a:spcAft>
                <a:spcPts val="0"/>
              </a:spcAft>
              <a:buSzPts val="1400"/>
            </a:pPr>
            <a:r>
              <a:rPr lang="en-US" err="1"/>
              <a:t>GSAAdvantage</a:t>
            </a:r>
            <a:r>
              <a:rPr lang="en-US"/>
              <a:t> offers what they refer to as an environmental aisle.  You can limit your search to biobased products by checking the BioPreferred Items box.  </a:t>
            </a:r>
            <a:endParaRPr/>
          </a:p>
          <a:p>
            <a:pPr marL="139700" marR="0" lvl="0" algn="l" rtl="0">
              <a:lnSpc>
                <a:spcPct val="100000"/>
              </a:lnSpc>
              <a:spcBef>
                <a:spcPts val="360"/>
              </a:spcBef>
              <a:spcAft>
                <a:spcPts val="0"/>
              </a:spcAft>
              <a:buSzPts val="1400"/>
            </a:pPr>
            <a:r>
              <a:rPr lang="en-US"/>
              <a:t>In this example, the customer is seeking biobased hand sanitizers. </a:t>
            </a:r>
            <a:endParaRPr/>
          </a:p>
        </p:txBody>
      </p:sp>
      <p:sp>
        <p:nvSpPr>
          <p:cNvPr id="270" name="Google Shape;270;p18: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280" name="Google Shape;280;p19: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139700" marR="0" lvl="0" algn="l" rtl="0">
              <a:lnSpc>
                <a:spcPct val="100000"/>
              </a:lnSpc>
              <a:spcBef>
                <a:spcPts val="360"/>
              </a:spcBef>
              <a:spcAft>
                <a:spcPts val="0"/>
              </a:spcAft>
              <a:buSzPts val="1400"/>
            </a:pPr>
            <a:r>
              <a:rPr lang="en-US"/>
              <a:t>As I indicated earlier, </a:t>
            </a:r>
            <a:r>
              <a:rPr lang="en-US" err="1"/>
              <a:t>GSAAdvantage</a:t>
            </a:r>
            <a:r>
              <a:rPr lang="en-US"/>
              <a:t>! offers many biobased products for purchase as does Global Supply and DoD’s </a:t>
            </a:r>
            <a:r>
              <a:rPr lang="en-US" err="1"/>
              <a:t>FedMall</a:t>
            </a:r>
            <a:r>
              <a:rPr lang="en-US"/>
              <a:t>.  And you can check two boxes by purchasing biobased products from </a:t>
            </a:r>
            <a:r>
              <a:rPr lang="en-US" err="1"/>
              <a:t>AbilityOne</a:t>
            </a:r>
            <a:r>
              <a:rPr lang="en-US"/>
              <a:t> since both are mandatory purchasing programs.  </a:t>
            </a:r>
            <a:r>
              <a:rPr lang="en-US" err="1"/>
              <a:t>AbilityOne</a:t>
            </a:r>
            <a:r>
              <a:rPr lang="en-US"/>
              <a:t> provides products that are processed by people with vision issues. </a:t>
            </a:r>
            <a:endParaRPr/>
          </a:p>
        </p:txBody>
      </p:sp>
      <p:sp>
        <p:nvSpPr>
          <p:cNvPr id="281" name="Google Shape;281;p19: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297" name="Google Shape;297;p2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139700" marR="0" lvl="0" algn="l" rtl="0">
              <a:lnSpc>
                <a:spcPct val="100000"/>
              </a:lnSpc>
              <a:spcBef>
                <a:spcPts val="360"/>
              </a:spcBef>
              <a:spcAft>
                <a:spcPts val="0"/>
              </a:spcAft>
              <a:buSzPts val="1400"/>
            </a:pPr>
            <a:r>
              <a:rPr lang="en-US"/>
              <a:t>There are many biobased products for fleet.  Here we see two types of motor oils, a rust remover, a lubricant, and a degreaser.  There are other products such as automotive cleaning products as well. </a:t>
            </a:r>
            <a:endParaRPr/>
          </a:p>
          <a:p>
            <a:pPr marL="139700" marR="0" lvl="0" algn="l" rtl="0">
              <a:lnSpc>
                <a:spcPct val="100000"/>
              </a:lnSpc>
              <a:spcBef>
                <a:spcPts val="360"/>
              </a:spcBef>
              <a:spcAft>
                <a:spcPts val="0"/>
              </a:spcAft>
              <a:buSzPts val="1400"/>
            </a:pPr>
            <a:r>
              <a:rPr lang="en-US"/>
              <a:t>DoD’s Sustainable Products Center tested biobased motor oils.  “The biobased engine oils met the identified performance requirements in the demonstration vehicles with no reported vehicle engine operation or performance issues. The performance of the biobased motor oils was comparable to full synthetic petroleum-based motor oils used in the baseline demonstration vehicles”</a:t>
            </a:r>
            <a:endParaRPr/>
          </a:p>
        </p:txBody>
      </p:sp>
      <p:sp>
        <p:nvSpPr>
          <p:cNvPr id="298" name="Google Shape;298;p20: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Note that there is now a National Biobased Products Day and events took place this year across many companies and associations.  The 2023 event included……  It is an annual event, so going forward…..</a:t>
            </a:r>
          </a:p>
          <a:p>
            <a:endParaRPr lang="en-US"/>
          </a:p>
          <a:p>
            <a:r>
              <a:rPr lang="en-US"/>
              <a:t> Note also that there is a tab to access the 139 categories of products for which there is a purchasing preference.  And I have mentioned our catalog.  </a:t>
            </a:r>
          </a:p>
          <a:p>
            <a:endParaRPr lang="en-US"/>
          </a:p>
          <a:p>
            <a:r>
              <a:rPr lang="en-US"/>
              <a:t>This is the home page of our website at </a:t>
            </a:r>
            <a:r>
              <a:rPr lang="en-US" u="sng">
                <a:solidFill>
                  <a:schemeClr val="hlink"/>
                </a:solidFill>
                <a:hlinkClick r:id="rId3"/>
              </a:rPr>
              <a:t>www.biopreferred.gov</a:t>
            </a:r>
            <a:r>
              <a:rPr lang="en-US"/>
              <a:t>.  There are many resources including lists of designated products categories, the catalog, and other resources.  </a:t>
            </a:r>
          </a:p>
        </p:txBody>
      </p:sp>
      <p:sp>
        <p:nvSpPr>
          <p:cNvPr id="4" name="Slide Number Placeholder 3"/>
          <p:cNvSpPr>
            <a:spLocks noGrp="1"/>
          </p:cNvSpPr>
          <p:nvPr>
            <p:ph type="sldNum" sz="quarter" idx="5"/>
          </p:nvPr>
        </p:nvSpPr>
        <p:spPr/>
        <p:txBody>
          <a:bodyPr/>
          <a:lstStyle/>
          <a:p>
            <a:fld id="{1EA17250-56D1-8849-9C4F-9B4226955734}" type="slidenum">
              <a:rPr lang="en-US" smtClean="0"/>
              <a:t>23</a:t>
            </a:fld>
            <a:endParaRPr lang="en-US"/>
          </a:p>
        </p:txBody>
      </p:sp>
    </p:spTree>
    <p:extLst>
      <p:ext uri="{BB962C8B-B14F-4D97-AF65-F5344CB8AC3E}">
        <p14:creationId xmlns:p14="http://schemas.microsoft.com/office/powerpoint/2010/main" val="35671757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312" name="Google Shape;312;p2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139700" marR="0" lvl="0" algn="l" rtl="0">
              <a:lnSpc>
                <a:spcPct val="100000"/>
              </a:lnSpc>
              <a:spcBef>
                <a:spcPts val="360"/>
              </a:spcBef>
              <a:spcAft>
                <a:spcPts val="0"/>
              </a:spcAft>
              <a:buSzPts val="1400"/>
            </a:pPr>
            <a:r>
              <a:rPr lang="en-US"/>
              <a:t>The BioPreferred Program Catalog is a resource for locating biobased products.  You cannot purchase products directly from this catalog, but it provides product information, company information, the biobased content of the product, and website and other contact information.  You can use the menu on your screen or the open-ended search function. </a:t>
            </a:r>
            <a:endParaRPr/>
          </a:p>
        </p:txBody>
      </p:sp>
      <p:sp>
        <p:nvSpPr>
          <p:cNvPr id="313" name="Google Shape;313;p21: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particular catalog entry is for a hydraulic fluid.  Manufacturers can include in their descriptions things like standards that they meet (ASTM), NSN, availability through federal supply catalogs, absence of intentionally added PFAS, and whether the product qualifies for Buy American</a:t>
            </a:r>
          </a:p>
        </p:txBody>
      </p:sp>
      <p:sp>
        <p:nvSpPr>
          <p:cNvPr id="4" name="Slide Number Placeholder 3"/>
          <p:cNvSpPr>
            <a:spLocks noGrp="1"/>
          </p:cNvSpPr>
          <p:nvPr>
            <p:ph type="sldNum" sz="quarter" idx="5"/>
          </p:nvPr>
        </p:nvSpPr>
        <p:spPr/>
        <p:txBody>
          <a:bodyPr/>
          <a:lstStyle/>
          <a:p>
            <a:fld id="{1EA17250-56D1-8849-9C4F-9B4226955734}" type="slidenum">
              <a:rPr lang="en-US" smtClean="0"/>
              <a:t>25</a:t>
            </a:fld>
            <a:endParaRPr lang="en-US"/>
          </a:p>
        </p:txBody>
      </p:sp>
    </p:spTree>
    <p:extLst>
      <p:ext uri="{BB962C8B-B14F-4D97-AF65-F5344CB8AC3E}">
        <p14:creationId xmlns:p14="http://schemas.microsoft.com/office/powerpoint/2010/main" val="1760266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321" name="Google Shape;321;p22: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139700" marR="0" lvl="0" algn="l" rtl="0">
              <a:lnSpc>
                <a:spcPct val="100000"/>
              </a:lnSpc>
              <a:spcBef>
                <a:spcPts val="360"/>
              </a:spcBef>
              <a:spcAft>
                <a:spcPts val="0"/>
              </a:spcAft>
              <a:buSzPts val="1400"/>
            </a:pPr>
            <a:r>
              <a:rPr lang="en-US"/>
              <a:t>We have a newsletter that targets federal government employees.  You can sign up to receive this newsletter on our website. You can also view archived editions. </a:t>
            </a:r>
            <a:endParaRPr/>
          </a:p>
        </p:txBody>
      </p:sp>
      <p:sp>
        <p:nvSpPr>
          <p:cNvPr id="322" name="Google Shape;322;p22: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328" name="Google Shape;328;p23: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360"/>
              </a:spcBef>
              <a:spcAft>
                <a:spcPts val="0"/>
              </a:spcAft>
              <a:buSzPts val="1400"/>
              <a:buNone/>
            </a:pPr>
            <a:endParaRPr/>
          </a:p>
        </p:txBody>
      </p:sp>
      <p:sp>
        <p:nvSpPr>
          <p:cNvPr id="329" name="Google Shape;329;p23: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336" name="Google Shape;336;p2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360"/>
              </a:spcBef>
              <a:spcAft>
                <a:spcPts val="0"/>
              </a:spcAft>
              <a:buSzPts val="1400"/>
              <a:buNone/>
            </a:pPr>
            <a:endParaRPr/>
          </a:p>
        </p:txBody>
      </p:sp>
      <p:sp>
        <p:nvSpPr>
          <p:cNvPr id="337" name="Google Shape;337;p24: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344" name="Google Shape;344;p2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360"/>
              </a:spcBef>
              <a:spcAft>
                <a:spcPts val="0"/>
              </a:spcAft>
              <a:buSzPts val="1400"/>
              <a:buNone/>
            </a:pPr>
            <a:r>
              <a:rPr lang="en-US"/>
              <a:t>The FP indicates that the product qualifies for federal purchasing. </a:t>
            </a:r>
            <a:endParaRPr/>
          </a:p>
        </p:txBody>
      </p:sp>
      <p:sp>
        <p:nvSpPr>
          <p:cNvPr id="345" name="Google Shape;345;p25: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3:notes"/>
          <p:cNvSpPr>
            <a:spLocks noGrp="1" noRot="1" noChangeAspect="1"/>
          </p:cNvSpPr>
          <p:nvPr>
            <p:ph type="sldImg" idx="2"/>
          </p:nvPr>
        </p:nvSpPr>
        <p:spPr>
          <a:xfrm>
            <a:off x="631825" y="1143000"/>
            <a:ext cx="5915025" cy="33274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74" name="Google Shape;74;p3:notes"/>
          <p:cNvSpPr txBox="1">
            <a:spLocks noGrp="1"/>
          </p:cNvSpPr>
          <p:nvPr>
            <p:ph type="body" idx="1"/>
          </p:nvPr>
        </p:nvSpPr>
        <p:spPr>
          <a:xfrm>
            <a:off x="914400" y="4572000"/>
            <a:ext cx="5029200" cy="4114800"/>
          </a:xfrm>
          <a:prstGeom prst="rect">
            <a:avLst/>
          </a:prstGeom>
          <a:noFill/>
          <a:ln>
            <a:noFill/>
          </a:ln>
        </p:spPr>
        <p:txBody>
          <a:bodyPr spcFirstLastPara="1" wrap="square" lIns="91425" tIns="91425" rIns="91425" bIns="91425" anchor="t" anchorCtr="0">
            <a:noAutofit/>
          </a:bodyPr>
          <a:lstStyle/>
          <a:p>
            <a:pPr marL="139700" lvl="0" algn="l" rtl="0">
              <a:lnSpc>
                <a:spcPct val="100000"/>
              </a:lnSpc>
              <a:spcBef>
                <a:spcPts val="360"/>
              </a:spcBef>
              <a:spcAft>
                <a:spcPts val="0"/>
              </a:spcAft>
              <a:buSzPts val="1400"/>
            </a:pPr>
            <a:r>
              <a:rPr lang="en-US" b="0" dirty="0"/>
              <a:t>The definition of a biobased product is a</a:t>
            </a:r>
            <a:r>
              <a:rPr lang="en-US" b="0" dirty="0">
                <a:solidFill>
                  <a:srgbClr val="0C0C0C"/>
                </a:solidFill>
              </a:rPr>
              <a:t> product composed of recent biological components - agricultural, forestry, and marine materials.</a:t>
            </a:r>
            <a:endParaRPr dirty="0"/>
          </a:p>
          <a:p>
            <a:pPr marL="139700" lvl="0" algn="l" rtl="0">
              <a:lnSpc>
                <a:spcPct val="100000"/>
              </a:lnSpc>
              <a:spcBef>
                <a:spcPts val="360"/>
              </a:spcBef>
              <a:spcAft>
                <a:spcPts val="0"/>
              </a:spcAft>
              <a:buSzPts val="1400"/>
            </a:pPr>
            <a:r>
              <a:rPr lang="en-US" b="0" dirty="0">
                <a:solidFill>
                  <a:srgbClr val="0C0C0C"/>
                </a:solidFill>
              </a:rPr>
              <a:t>The legislative definition for </a:t>
            </a:r>
            <a:r>
              <a:rPr lang="en-US" dirty="0">
                <a:solidFill>
                  <a:srgbClr val="0C0C0C"/>
                </a:solidFill>
              </a:rPr>
              <a:t>biobased products</a:t>
            </a:r>
            <a:r>
              <a:rPr lang="en-US" b="0" dirty="0">
                <a:solidFill>
                  <a:srgbClr val="0C0C0C"/>
                </a:solidFill>
              </a:rPr>
              <a:t> does NOT include food, feed, or fuel.</a:t>
            </a:r>
            <a:r>
              <a:rPr lang="en-US" b="0" dirty="0"/>
              <a:t> </a:t>
            </a:r>
          </a:p>
          <a:p>
            <a:pPr marL="139700" marR="0" lvl="0" algn="l" rtl="0">
              <a:lnSpc>
                <a:spcPct val="100000"/>
              </a:lnSpc>
              <a:spcBef>
                <a:spcPts val="360"/>
              </a:spcBef>
              <a:spcAft>
                <a:spcPts val="0"/>
              </a:spcAft>
              <a:buSzPts val="1400"/>
            </a:pPr>
            <a:r>
              <a:rPr lang="en-US" dirty="0"/>
              <a:t>Mention each product on screen.  Biobased binders from </a:t>
            </a:r>
            <a:r>
              <a:rPr lang="en-US" dirty="0" err="1"/>
              <a:t>EarthChoice</a:t>
            </a:r>
            <a:r>
              <a:rPr lang="en-US" dirty="0"/>
              <a:t>, </a:t>
            </a:r>
            <a:r>
              <a:rPr lang="en-US" dirty="0" err="1"/>
              <a:t>Skilcraft</a:t>
            </a:r>
            <a:r>
              <a:rPr lang="en-US" dirty="0"/>
              <a:t> cleaners available through </a:t>
            </a:r>
            <a:r>
              <a:rPr lang="en-US" dirty="0" err="1"/>
              <a:t>AbilityOne</a:t>
            </a:r>
            <a:r>
              <a:rPr lang="en-US" dirty="0"/>
              <a:t>, Beyond Dishwashing Tablets are 75% biobased from a company in Wisconsin. SMILE Coffee pods from a Connecticut company. The pods and the packaging for the pods are biobased. </a:t>
            </a:r>
            <a:r>
              <a:rPr lang="en-US" dirty="0" err="1"/>
              <a:t>Drainbo,out</a:t>
            </a:r>
            <a:r>
              <a:rPr lang="en-US" dirty="0"/>
              <a:t> of California, makes a series of biobased drain cleaners and treatments for septic systems.  </a:t>
            </a:r>
            <a:r>
              <a:rPr lang="en-US" dirty="0" err="1"/>
              <a:t>Ducksorb</a:t>
            </a:r>
            <a:r>
              <a:rPr lang="en-US" dirty="0"/>
              <a:t>, out of California, makes a series of various types of sorbents for spills. </a:t>
            </a:r>
            <a:endParaRPr dirty="0"/>
          </a:p>
        </p:txBody>
      </p:sp>
      <p:sp>
        <p:nvSpPr>
          <p:cNvPr id="75" name="Google Shape;75;p3: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27:notes"/>
          <p:cNvSpPr>
            <a:spLocks noGrp="1" noRot="1" noChangeAspect="1"/>
          </p:cNvSpPr>
          <p:nvPr>
            <p:ph type="sldImg" idx="2"/>
          </p:nvPr>
        </p:nvSpPr>
        <p:spPr>
          <a:xfrm>
            <a:off x="381000" y="8001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363" name="Google Shape;363;p2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360"/>
              </a:spcBef>
              <a:spcAft>
                <a:spcPts val="0"/>
              </a:spcAft>
              <a:buSzPts val="1400"/>
              <a:buChar char="●"/>
            </a:pPr>
            <a:r>
              <a:rPr lang="en-US"/>
              <a:t>There are now biobased payment cards available.  This particular one is a USDA Certified Biobased Product and is 78% biobased.  Perhaps the purchase and fleet cards of the future will be biobased. </a:t>
            </a:r>
            <a:endParaRPr/>
          </a:p>
        </p:txBody>
      </p:sp>
      <p:sp>
        <p:nvSpPr>
          <p:cNvPr id="364" name="Google Shape;364;p27: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Arial"/>
                <a:ea typeface="Arial"/>
                <a:cs typeface="Arial"/>
                <a:sym typeface="Arial"/>
              </a:rPr>
              <a:t>30</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p2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360"/>
              </a:spcBef>
              <a:spcAft>
                <a:spcPts val="0"/>
              </a:spcAft>
              <a:buSzPts val="1400"/>
              <a:buNone/>
            </a:pPr>
            <a:r>
              <a:rPr lang="en-US"/>
              <a:t>We did a little exercise in our Program where we asked staff to provide photos of biobased products they used at home.  These are a few of the photos.  We love using these products.  We hope that you will choose biobased products to use at work and in your home. </a:t>
            </a:r>
            <a:endParaRPr/>
          </a:p>
        </p:txBody>
      </p:sp>
      <p:sp>
        <p:nvSpPr>
          <p:cNvPr id="354" name="Google Shape;354;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EA17250-56D1-8849-9C4F-9B4226955734}" type="slidenum">
              <a:rPr lang="en-US" smtClean="0"/>
              <a:t>32</a:t>
            </a:fld>
            <a:endParaRPr lang="en-US"/>
          </a:p>
        </p:txBody>
      </p:sp>
    </p:spTree>
    <p:extLst>
      <p:ext uri="{BB962C8B-B14F-4D97-AF65-F5344CB8AC3E}">
        <p14:creationId xmlns:p14="http://schemas.microsoft.com/office/powerpoint/2010/main" val="2031977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93" name="Google Shape;93;p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360"/>
              </a:spcBef>
              <a:spcAft>
                <a:spcPts val="0"/>
              </a:spcAft>
              <a:buSzPts val="1400"/>
              <a:buChar char="●"/>
            </a:pPr>
            <a:r>
              <a:rPr lang="en-US"/>
              <a:t>Since food and feed are not included in the Program, 1 and 3 are not considered biobased products. 2 is a carpet with biobased backing.  In 4, the plants are not considered a biobased product, but the pots are biobased. Poop bags are biobased as is the </a:t>
            </a:r>
            <a:r>
              <a:rPr lang="en-US" err="1"/>
              <a:t>Bioserie</a:t>
            </a:r>
            <a:r>
              <a:rPr lang="en-US"/>
              <a:t> toy stacker.</a:t>
            </a:r>
            <a:endParaRPr/>
          </a:p>
        </p:txBody>
      </p:sp>
      <p:sp>
        <p:nvSpPr>
          <p:cNvPr id="94" name="Google Shape;94;p4: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112" name="Google Shape;112;p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97000"/>
              </a:lnSpc>
              <a:spcBef>
                <a:spcPts val="0"/>
              </a:spcBef>
              <a:spcAft>
                <a:spcPts val="0"/>
              </a:spcAft>
              <a:buSzPts val="1400"/>
            </a:pPr>
            <a:r>
              <a:rPr lang="en-US" dirty="0">
                <a:latin typeface="+mj-lt"/>
                <a:ea typeface="Calibri"/>
                <a:cs typeface="Calibri"/>
                <a:sym typeface="Calibri"/>
              </a:rPr>
              <a:t>In the 2002 Farm Bill Congress once again addressed the cyclical nature of agriculture and created the BioPreferred Program.  The goals included helping develop new markets for agricultural commodities by harnessing the purchasing power of the federal government through the federal procurement preference for biobased products.  Congress also put in place a voluntary labeling initiative to identify biobased products thus encouraging purchasers to buy USDA Certified Biobased Products.  Consumer demand is being driven by the desire to buy and use renewable, environmentally friendly products</a:t>
            </a:r>
            <a:endParaRPr dirty="0">
              <a:latin typeface="+mj-lt"/>
            </a:endParaRPr>
          </a:p>
          <a:p>
            <a:pPr marL="0" marR="0" lvl="0" indent="0" algn="l" rtl="0">
              <a:lnSpc>
                <a:spcPct val="97000"/>
              </a:lnSpc>
              <a:spcBef>
                <a:spcPts val="800"/>
              </a:spcBef>
              <a:spcAft>
                <a:spcPts val="0"/>
              </a:spcAft>
              <a:buSzPts val="1400"/>
            </a:pPr>
            <a:endParaRPr dirty="0"/>
          </a:p>
          <a:p>
            <a:pPr marL="457200" marR="0" lvl="0" indent="-228600" algn="l" rtl="0">
              <a:lnSpc>
                <a:spcPct val="90000"/>
              </a:lnSpc>
              <a:spcBef>
                <a:spcPts val="1160"/>
              </a:spcBef>
              <a:spcAft>
                <a:spcPts val="0"/>
              </a:spcAft>
              <a:buSzPts val="1400"/>
              <a:buNone/>
            </a:pPr>
            <a:endParaRPr sz="1200" dirty="0"/>
          </a:p>
        </p:txBody>
      </p:sp>
      <p:sp>
        <p:nvSpPr>
          <p:cNvPr id="113" name="Google Shape;113;p5: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6: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120" name="Google Shape;120;p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139700" marR="0" lvl="0" algn="l" rtl="0">
              <a:lnSpc>
                <a:spcPct val="100000"/>
              </a:lnSpc>
              <a:spcBef>
                <a:spcPts val="360"/>
              </a:spcBef>
              <a:spcAft>
                <a:spcPts val="0"/>
              </a:spcAft>
              <a:buSzPts val="1400"/>
            </a:pPr>
            <a:r>
              <a:rPr lang="en-US" dirty="0"/>
              <a:t>Federal agencies and their contractors are required to give preference to biobased products in categories designated by USDA.  To date, the BioPreferred Program has designated 139 categories of products for a preferred purchasing.  The wordle to the right indicates a few of the buying area and categories included in the purchasing preference.  The list of designated categories is available on the USDA BioPreferred Program website. </a:t>
            </a:r>
            <a:endParaRPr dirty="0"/>
          </a:p>
        </p:txBody>
      </p:sp>
      <p:sp>
        <p:nvSpPr>
          <p:cNvPr id="121" name="Google Shape;121;p6: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128" name="Google Shape;128;p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139700" marR="0" lvl="0" algn="l" rtl="0">
              <a:lnSpc>
                <a:spcPct val="100000"/>
              </a:lnSpc>
              <a:spcBef>
                <a:spcPts val="360"/>
              </a:spcBef>
              <a:spcAft>
                <a:spcPts val="0"/>
              </a:spcAft>
              <a:buSzPts val="1400"/>
            </a:pPr>
            <a:r>
              <a:rPr lang="en-US" dirty="0"/>
              <a:t>Note that the actual biobased content of the product is listed on the label.  </a:t>
            </a:r>
          </a:p>
          <a:p>
            <a:pPr marL="139700" marR="0" lvl="0" algn="l" rtl="0">
              <a:lnSpc>
                <a:spcPct val="100000"/>
              </a:lnSpc>
              <a:spcBef>
                <a:spcPts val="360"/>
              </a:spcBef>
              <a:spcAft>
                <a:spcPts val="0"/>
              </a:spcAft>
              <a:buSzPts val="1400"/>
            </a:pPr>
            <a:r>
              <a:rPr lang="en-US" dirty="0"/>
              <a:t>And the </a:t>
            </a:r>
            <a:r>
              <a:rPr lang="en-US" dirty="0" err="1"/>
              <a:t>fp</a:t>
            </a:r>
            <a:r>
              <a:rPr lang="en-US" dirty="0"/>
              <a:t> indicates the product qualifies for federal purchasing.</a:t>
            </a:r>
          </a:p>
          <a:p>
            <a:pPr marL="139700" marR="0" lvl="0" algn="l" rtl="0">
              <a:lnSpc>
                <a:spcPct val="100000"/>
              </a:lnSpc>
              <a:spcBef>
                <a:spcPts val="360"/>
              </a:spcBef>
              <a:spcAft>
                <a:spcPts val="0"/>
              </a:spcAft>
              <a:buSzPts val="1400"/>
            </a:pPr>
            <a:r>
              <a:rPr lang="en-US" dirty="0"/>
              <a:t>Seventh Generation, a company dedicated to sustainability,  has over 50 products in the Program, most of them USDA Certified Biobased Products.</a:t>
            </a:r>
          </a:p>
          <a:p>
            <a:pPr marL="139700" marR="0" lvl="0" algn="l" rtl="0">
              <a:lnSpc>
                <a:spcPct val="100000"/>
              </a:lnSpc>
              <a:spcBef>
                <a:spcPts val="360"/>
              </a:spcBef>
              <a:spcAft>
                <a:spcPts val="0"/>
              </a:spcAft>
              <a:buSzPts val="1400"/>
            </a:pPr>
            <a:r>
              <a:rPr lang="en-US" dirty="0"/>
              <a:t>Purchase card holders may find this label helpful in identifying biobased products and ensuring the product qualifies for federal purchasing. </a:t>
            </a:r>
            <a:endParaRPr dirty="0"/>
          </a:p>
        </p:txBody>
      </p:sp>
      <p:sp>
        <p:nvSpPr>
          <p:cNvPr id="129" name="Google Shape;129;p7: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142" name="Google Shape;142;p8: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139700" marR="0" lvl="0" algn="l" rtl="0">
              <a:lnSpc>
                <a:spcPct val="100000"/>
              </a:lnSpc>
              <a:spcBef>
                <a:spcPts val="360"/>
              </a:spcBef>
              <a:spcAft>
                <a:spcPts val="0"/>
              </a:spcAft>
              <a:buSzPts val="1400"/>
            </a:pPr>
            <a:r>
              <a:rPr lang="en-US" dirty="0"/>
              <a:t>Why has this Program received bipartisan support since 2002 and been expanded in subsequent Farm Bills? Well, biobased products purchasing  provides demonstrable benefits to the U.S. economy and U.S. jobs.  These products also provide benefits to the environment and to home and workplace safety. In addition, biobased products encourage innovation. </a:t>
            </a:r>
            <a:endParaRPr dirty="0"/>
          </a:p>
        </p:txBody>
      </p:sp>
      <p:sp>
        <p:nvSpPr>
          <p:cNvPr id="143" name="Google Shape;143;p8: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EO 14057 emphasizes the importance of sustainable acquisition including the federal procurement preference for biobased products.  </a:t>
            </a:r>
          </a:p>
          <a:p>
            <a:endParaRPr lang="en-US" dirty="0"/>
          </a:p>
          <a:p>
            <a:r>
              <a:rPr lang="en-US" dirty="0"/>
              <a:t>EO 14081 requires all purchase card holders to complete training on the purchasing preference for biobased products and involves  multiple federal agencies in advancing biotechnology and biomanufacturing. E.O. 14081 also expands the reporting of federal purchasing of biobased products, increasing accountability.</a:t>
            </a:r>
          </a:p>
          <a:p>
            <a:endParaRPr lang="en-US" dirty="0"/>
          </a:p>
          <a:p>
            <a:r>
              <a:rPr lang="en-US" dirty="0"/>
              <a:t>Since 2002 the USDA BioPreferred Program has received bipartisan support from Congress which continue to grow the Program as new Farm Bills are  passed.  There </a:t>
            </a:r>
            <a:r>
              <a:rPr lang="en-US" dirty="0" err="1"/>
              <a:t>wshould</a:t>
            </a:r>
            <a:r>
              <a:rPr lang="en-US" dirty="0"/>
              <a:t>  be another new Farm Bill this year. </a:t>
            </a:r>
          </a:p>
        </p:txBody>
      </p:sp>
      <p:sp>
        <p:nvSpPr>
          <p:cNvPr id="4" name="Slide Number Placeholder 3"/>
          <p:cNvSpPr>
            <a:spLocks noGrp="1"/>
          </p:cNvSpPr>
          <p:nvPr>
            <p:ph type="sldNum" sz="quarter" idx="5"/>
          </p:nvPr>
        </p:nvSpPr>
        <p:spPr/>
        <p:txBody>
          <a:bodyPr/>
          <a:lstStyle/>
          <a:p>
            <a:fld id="{1EA17250-56D1-8849-9C4F-9B4226955734}" type="slidenum">
              <a:rPr lang="en-US" smtClean="0"/>
              <a:t>9</a:t>
            </a:fld>
            <a:endParaRPr lang="en-US"/>
          </a:p>
        </p:txBody>
      </p:sp>
    </p:spTree>
    <p:extLst>
      <p:ext uri="{BB962C8B-B14F-4D97-AF65-F5344CB8AC3E}">
        <p14:creationId xmlns:p14="http://schemas.microsoft.com/office/powerpoint/2010/main" val="290263560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descr="GSA Logo"/>
          <p:cNvPicPr>
            <a:picLocks noChangeAspect="1"/>
          </p:cNvPicPr>
          <p:nvPr userDrawn="1"/>
        </p:nvPicPr>
        <p:blipFill>
          <a:blip r:embed="rId2" cstate="print"/>
          <a:stretch>
            <a:fillRect/>
          </a:stretch>
        </p:blipFill>
        <p:spPr>
          <a:xfrm>
            <a:off x="685800" y="457200"/>
            <a:ext cx="759524" cy="685800"/>
          </a:xfrm>
          <a:prstGeom prst="rect">
            <a:avLst/>
          </a:prstGeom>
        </p:spPr>
      </p:pic>
      <p:sp>
        <p:nvSpPr>
          <p:cNvPr id="8" name="Text Box 10"/>
          <p:cNvSpPr txBox="1">
            <a:spLocks noChangeArrowheads="1"/>
          </p:cNvSpPr>
          <p:nvPr userDrawn="1"/>
        </p:nvSpPr>
        <p:spPr bwMode="auto">
          <a:xfrm>
            <a:off x="4419600" y="1031241"/>
            <a:ext cx="4038600" cy="243840"/>
          </a:xfrm>
          <a:prstGeom prst="rect">
            <a:avLst/>
          </a:prstGeom>
          <a:noFill/>
          <a:ln w="9525">
            <a:noFill/>
            <a:miter lim="800000"/>
            <a:headEnd/>
            <a:tailEnd/>
          </a:ln>
        </p:spPr>
        <p:txBody>
          <a:bodyPr lIns="0" tIns="0" rIns="0" bIns="0" anchor="ctr"/>
          <a:lstStyle/>
          <a:p>
            <a:pPr algn="r">
              <a:spcBef>
                <a:spcPct val="50000"/>
              </a:spcBef>
            </a:pPr>
            <a:r>
              <a:rPr lang="en-US" sz="1200" b="1">
                <a:solidFill>
                  <a:schemeClr val="bg2"/>
                </a:solidFill>
              </a:rPr>
              <a:t>U.S. General Services Administration</a:t>
            </a:r>
          </a:p>
        </p:txBody>
      </p:sp>
      <p:pic>
        <p:nvPicPr>
          <p:cNvPr id="9" name="Picture 8" descr="GSA SmartPay Virtual Training Forum&#10;June 13-15, 2023 with image of woman at the computer taking a training. "/>
          <p:cNvPicPr>
            <a:picLocks noChangeAspect="1"/>
          </p:cNvPicPr>
          <p:nvPr userDrawn="1"/>
        </p:nvPicPr>
        <p:blipFill>
          <a:blip r:embed="rId3"/>
          <a:srcRect l="2893" r="2893"/>
          <a:stretch/>
        </p:blipFill>
        <p:spPr>
          <a:xfrm>
            <a:off x="0" y="1595422"/>
            <a:ext cx="9144000" cy="3548077"/>
          </a:xfrm>
          <a:prstGeom prst="rect">
            <a:avLst/>
          </a:prstGeom>
        </p:spPr>
      </p:pic>
      <p:sp>
        <p:nvSpPr>
          <p:cNvPr id="5" name="Title 2">
            <a:extLst>
              <a:ext uri="{FF2B5EF4-FFF2-40B4-BE49-F238E27FC236}">
                <a16:creationId xmlns:a16="http://schemas.microsoft.com/office/drawing/2014/main" id="{ADF2AF59-26E2-B501-9AFC-3854EDE695A6}"/>
              </a:ext>
            </a:extLst>
          </p:cNvPr>
          <p:cNvSpPr>
            <a:spLocks noGrp="1"/>
          </p:cNvSpPr>
          <p:nvPr>
            <p:ph type="title"/>
          </p:nvPr>
        </p:nvSpPr>
        <p:spPr>
          <a:xfrm>
            <a:off x="304800" y="3683634"/>
            <a:ext cx="4177990" cy="857250"/>
          </a:xfrm>
        </p:spPr>
        <p:txBody>
          <a:bodyPr/>
          <a:lstStyle/>
          <a:p>
            <a:endParaRPr lang="en-US"/>
          </a:p>
        </p:txBody>
      </p:sp>
    </p:spTree>
    <p:extLst>
      <p:ext uri="{BB962C8B-B14F-4D97-AF65-F5344CB8AC3E}">
        <p14:creationId xmlns:p14="http://schemas.microsoft.com/office/powerpoint/2010/main" val="16210292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4">
                    <a:lumMod val="75000"/>
                  </a:schemeClr>
                </a:solidFill>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FD578F-EB6A-0D45-BF4C-590753804B8C}" type="datetimeFigureOut">
              <a:rPr lang="en-US" smtClean="0"/>
              <a:t>1/30/2023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48A2A4-532E-8B48-BE15-FAD2C9B6FD7A}" type="slidenum">
              <a:rPr lang="en-US" smtClean="0"/>
              <a:t>‹#›</a:t>
            </a:fld>
            <a:endParaRPr lang="en-US"/>
          </a:p>
        </p:txBody>
      </p:sp>
    </p:spTree>
    <p:extLst>
      <p:ext uri="{BB962C8B-B14F-4D97-AF65-F5344CB8AC3E}">
        <p14:creationId xmlns:p14="http://schemas.microsoft.com/office/powerpoint/2010/main" val="18912177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4781"/>
            <a:ext cx="2057400" cy="3290888"/>
          </a:xfrm>
        </p:spPr>
        <p:txBody>
          <a:bodyPr vert="eaVert"/>
          <a:lstStyle>
            <a:lvl1pPr>
              <a:defRPr>
                <a:solidFill>
                  <a:schemeClr val="accent4">
                    <a:lumMod val="75000"/>
                  </a:schemeClr>
                </a:solidFill>
              </a:defRPr>
            </a:lvl1pPr>
          </a:lstStyle>
          <a:p>
            <a:r>
              <a:rPr lang="en-US"/>
              <a:t>Click to edit Master title style</a:t>
            </a:r>
          </a:p>
        </p:txBody>
      </p:sp>
      <p:sp>
        <p:nvSpPr>
          <p:cNvPr id="3" name="Vertical Text Placeholder 2"/>
          <p:cNvSpPr>
            <a:spLocks noGrp="1"/>
          </p:cNvSpPr>
          <p:nvPr>
            <p:ph type="body" orient="vert" idx="1"/>
          </p:nvPr>
        </p:nvSpPr>
        <p:spPr>
          <a:xfrm>
            <a:off x="457200" y="154781"/>
            <a:ext cx="6019800" cy="32908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FD578F-EB6A-0D45-BF4C-590753804B8C}" type="datetimeFigureOut">
              <a:rPr lang="en-US" smtClean="0"/>
              <a:t>1/30/2023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48A2A4-532E-8B48-BE15-FAD2C9B6FD7A}" type="slidenum">
              <a:rPr lang="en-US" smtClean="0"/>
              <a:t>‹#›</a:t>
            </a:fld>
            <a:endParaRPr lang="en-US"/>
          </a:p>
        </p:txBody>
      </p:sp>
    </p:spTree>
    <p:extLst>
      <p:ext uri="{BB962C8B-B14F-4D97-AF65-F5344CB8AC3E}">
        <p14:creationId xmlns:p14="http://schemas.microsoft.com/office/powerpoint/2010/main" val="34115304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F156D492-2D1D-56EF-570C-88395D3E32FB}"/>
              </a:ext>
            </a:extLst>
          </p:cNvPr>
          <p:cNvPicPr>
            <a:picLocks noChangeAspect="1"/>
          </p:cNvPicPr>
          <p:nvPr userDrawn="1"/>
        </p:nvPicPr>
        <p:blipFill>
          <a:blip r:embed="rId2"/>
          <a:stretch>
            <a:fillRect/>
          </a:stretch>
        </p:blipFill>
        <p:spPr>
          <a:xfrm>
            <a:off x="1116" y="0"/>
            <a:ext cx="9141768" cy="5143500"/>
          </a:xfrm>
          <a:prstGeom prst="rect">
            <a:avLst/>
          </a:prstGeom>
        </p:spPr>
      </p:pic>
      <p:sp>
        <p:nvSpPr>
          <p:cNvPr id="2" name="Title 1"/>
          <p:cNvSpPr>
            <a:spLocks noGrp="1"/>
          </p:cNvSpPr>
          <p:nvPr>
            <p:ph type="title"/>
          </p:nvPr>
        </p:nvSpPr>
        <p:spPr/>
        <p:txBody>
          <a:bodyPr/>
          <a:lstStyle>
            <a:lvl1pPr algn="ctr">
              <a:defRPr>
                <a:solidFill>
                  <a:schemeClr val="accent4">
                    <a:lumMod val="75000"/>
                  </a:schemeClr>
                </a:solidFill>
              </a:defRPr>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FD578F-EB6A-0D45-BF4C-590753804B8C}" type="datetimeFigureOut">
              <a:rPr lang="en-US" smtClean="0"/>
              <a:t>1/30/2023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48A2A4-532E-8B48-BE15-FAD2C9B6FD7A}" type="slidenum">
              <a:rPr lang="en-US" smtClean="0"/>
              <a:t>‹#›</a:t>
            </a:fld>
            <a:endParaRPr lang="en-US"/>
          </a:p>
        </p:txBody>
      </p:sp>
    </p:spTree>
    <p:extLst>
      <p:ext uri="{BB962C8B-B14F-4D97-AF65-F5344CB8AC3E}">
        <p14:creationId xmlns:p14="http://schemas.microsoft.com/office/powerpoint/2010/main" val="3077192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solidFill>
                  <a:schemeClr val="accent4">
                    <a:lumMod val="75000"/>
                  </a:schemeClr>
                </a:solidFill>
              </a:defRPr>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FD578F-EB6A-0D45-BF4C-590753804B8C}" type="datetimeFigureOut">
              <a:rPr lang="en-US" smtClean="0"/>
              <a:t>1/30/2023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48A2A4-532E-8B48-BE15-FAD2C9B6FD7A}" type="slidenum">
              <a:rPr lang="en-US" smtClean="0"/>
              <a:t>‹#›</a:t>
            </a:fld>
            <a:endParaRPr lang="en-US"/>
          </a:p>
        </p:txBody>
      </p:sp>
    </p:spTree>
    <p:extLst>
      <p:ext uri="{BB962C8B-B14F-4D97-AF65-F5344CB8AC3E}">
        <p14:creationId xmlns:p14="http://schemas.microsoft.com/office/powerpoint/2010/main" val="17356012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4">
                    <a:lumMod val="75000"/>
                  </a:schemeClr>
                </a:solidFill>
              </a:defRPr>
            </a:lvl1pPr>
          </a:lstStyle>
          <a:p>
            <a:r>
              <a:rPr lang="en-US"/>
              <a:t>Click to edit Master title style</a:t>
            </a:r>
          </a:p>
        </p:txBody>
      </p:sp>
      <p:sp>
        <p:nvSpPr>
          <p:cNvPr id="3" name="Content Placeholder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5FD578F-EB6A-0D45-BF4C-590753804B8C}" type="datetimeFigureOut">
              <a:rPr lang="en-US" smtClean="0"/>
              <a:t>1/30/2023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48A2A4-532E-8B48-BE15-FAD2C9B6FD7A}" type="slidenum">
              <a:rPr lang="en-US" smtClean="0"/>
              <a:t>‹#›</a:t>
            </a:fld>
            <a:endParaRPr lang="en-US"/>
          </a:p>
        </p:txBody>
      </p:sp>
    </p:spTree>
    <p:extLst>
      <p:ext uri="{BB962C8B-B14F-4D97-AF65-F5344CB8AC3E}">
        <p14:creationId xmlns:p14="http://schemas.microsoft.com/office/powerpoint/2010/main" val="860990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solidFill>
                  <a:schemeClr val="accent4">
                    <a:lumMod val="75000"/>
                  </a:schemeClr>
                </a:solidFill>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5FD578F-EB6A-0D45-BF4C-590753804B8C}" type="datetimeFigureOut">
              <a:rPr lang="en-US" smtClean="0"/>
              <a:t>1/30/2023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48A2A4-532E-8B48-BE15-FAD2C9B6FD7A}" type="slidenum">
              <a:rPr lang="en-US" smtClean="0"/>
              <a:t>‹#›</a:t>
            </a:fld>
            <a:endParaRPr lang="en-US"/>
          </a:p>
        </p:txBody>
      </p:sp>
    </p:spTree>
    <p:extLst>
      <p:ext uri="{BB962C8B-B14F-4D97-AF65-F5344CB8AC3E}">
        <p14:creationId xmlns:p14="http://schemas.microsoft.com/office/powerpoint/2010/main" val="822381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4">
                    <a:lumMod val="75000"/>
                  </a:schemeClr>
                </a:solidFill>
              </a:defRPr>
            </a:lvl1pPr>
          </a:lstStyle>
          <a:p>
            <a:r>
              <a:rPr lang="en-US"/>
              <a:t>Click to edit Master title style</a:t>
            </a:r>
          </a:p>
        </p:txBody>
      </p:sp>
      <p:sp>
        <p:nvSpPr>
          <p:cNvPr id="3" name="Date Placeholder 2"/>
          <p:cNvSpPr>
            <a:spLocks noGrp="1"/>
          </p:cNvSpPr>
          <p:nvPr>
            <p:ph type="dt" sz="half" idx="10"/>
          </p:nvPr>
        </p:nvSpPr>
        <p:spPr/>
        <p:txBody>
          <a:bodyPr/>
          <a:lstStyle/>
          <a:p>
            <a:fld id="{55FD578F-EB6A-0D45-BF4C-590753804B8C}" type="datetimeFigureOut">
              <a:rPr lang="en-US" smtClean="0"/>
              <a:t>1/30/2023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48A2A4-532E-8B48-BE15-FAD2C9B6FD7A}" type="slidenum">
              <a:rPr lang="en-US" smtClean="0"/>
              <a:t>‹#›</a:t>
            </a:fld>
            <a:endParaRPr lang="en-US"/>
          </a:p>
        </p:txBody>
      </p:sp>
    </p:spTree>
    <p:extLst>
      <p:ext uri="{BB962C8B-B14F-4D97-AF65-F5344CB8AC3E}">
        <p14:creationId xmlns:p14="http://schemas.microsoft.com/office/powerpoint/2010/main" val="32960125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4939612-D290-F3C6-33E3-434810F8048B}"/>
              </a:ext>
            </a:extLst>
          </p:cNvPr>
          <p:cNvSpPr>
            <a:spLocks noGrp="1"/>
          </p:cNvSpPr>
          <p:nvPr>
            <p:ph type="title" hasCustomPrompt="1"/>
          </p:nvPr>
        </p:nvSpPr>
        <p:spPr/>
        <p:txBody>
          <a:bodyPr/>
          <a:lstStyle>
            <a:lvl1pPr>
              <a:defRPr>
                <a:solidFill>
                  <a:schemeClr val="bg1"/>
                </a:solidFill>
              </a:defRPr>
            </a:lvl1pPr>
          </a:lstStyle>
          <a:p>
            <a:r>
              <a:rPr lang="en-US"/>
              <a:t>GSA Starmark Logo</a:t>
            </a:r>
          </a:p>
        </p:txBody>
      </p:sp>
      <p:sp>
        <p:nvSpPr>
          <p:cNvPr id="2" name="Date Placeholder 1"/>
          <p:cNvSpPr>
            <a:spLocks noGrp="1"/>
          </p:cNvSpPr>
          <p:nvPr>
            <p:ph type="dt" sz="half" idx="10"/>
          </p:nvPr>
        </p:nvSpPr>
        <p:spPr/>
        <p:txBody>
          <a:bodyPr/>
          <a:lstStyle/>
          <a:p>
            <a:fld id="{55FD578F-EB6A-0D45-BF4C-590753804B8C}" type="datetimeFigureOut">
              <a:rPr lang="en-US" smtClean="0"/>
              <a:t>1/30/2023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148A2A4-532E-8B48-BE15-FAD2C9B6FD7A}" type="slidenum">
              <a:rPr lang="en-US" smtClean="0"/>
              <a:t>‹#›</a:t>
            </a:fld>
            <a:endParaRPr lang="en-US"/>
          </a:p>
        </p:txBody>
      </p:sp>
    </p:spTree>
    <p:extLst>
      <p:ext uri="{BB962C8B-B14F-4D97-AF65-F5344CB8AC3E}">
        <p14:creationId xmlns:p14="http://schemas.microsoft.com/office/powerpoint/2010/main" val="3829007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solidFill>
                  <a:schemeClr val="accent4">
                    <a:lumMod val="75000"/>
                  </a:schemeClr>
                </a:solidFill>
              </a:defRPr>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FD578F-EB6A-0D45-BF4C-590753804B8C}" type="datetimeFigureOut">
              <a:rPr lang="en-US" smtClean="0"/>
              <a:t>1/30/2023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48A2A4-532E-8B48-BE15-FAD2C9B6FD7A}" type="slidenum">
              <a:rPr lang="en-US" smtClean="0"/>
              <a:t>‹#›</a:t>
            </a:fld>
            <a:endParaRPr lang="en-US"/>
          </a:p>
        </p:txBody>
      </p:sp>
    </p:spTree>
    <p:extLst>
      <p:ext uri="{BB962C8B-B14F-4D97-AF65-F5344CB8AC3E}">
        <p14:creationId xmlns:p14="http://schemas.microsoft.com/office/powerpoint/2010/main" val="7163826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solidFill>
                  <a:schemeClr val="accent4">
                    <a:lumMod val="75000"/>
                  </a:schemeClr>
                </a:solidFill>
              </a:defRPr>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FD578F-EB6A-0D45-BF4C-590753804B8C}" type="datetimeFigureOut">
              <a:rPr lang="en-US" smtClean="0"/>
              <a:t>1/30/2023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48A2A4-532E-8B48-BE15-FAD2C9B6FD7A}" type="slidenum">
              <a:rPr lang="en-US" smtClean="0"/>
              <a:t>‹#›</a:t>
            </a:fld>
            <a:endParaRPr lang="en-US"/>
          </a:p>
        </p:txBody>
      </p:sp>
    </p:spTree>
    <p:extLst>
      <p:ext uri="{BB962C8B-B14F-4D97-AF65-F5344CB8AC3E}">
        <p14:creationId xmlns:p14="http://schemas.microsoft.com/office/powerpoint/2010/main" val="32165378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5FD578F-EB6A-0D45-BF4C-590753804B8C}" type="datetimeFigureOut">
              <a:rPr lang="en-US" smtClean="0"/>
              <a:t>1/30/2023</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A148A2A4-532E-8B48-BE15-FAD2C9B6FD7A}" type="slidenum">
              <a:rPr lang="en-US" smtClean="0"/>
              <a:t>‹#›</a:t>
            </a:fld>
            <a:endParaRPr lang="en-US"/>
          </a:p>
        </p:txBody>
      </p:sp>
    </p:spTree>
    <p:extLst>
      <p:ext uri="{BB962C8B-B14F-4D97-AF65-F5344CB8AC3E}">
        <p14:creationId xmlns:p14="http://schemas.microsoft.com/office/powerpoint/2010/main" val="2662370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30.jpeg"/></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3.jpeg"/><Relationship Id="rId4" Type="http://schemas.openxmlformats.org/officeDocument/2006/relationships/image" Target="../media/image32.png"/></Relationships>
</file>

<file path=ppt/slides/_rels/slide18.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36.png"/><Relationship Id="rId7" Type="http://schemas.openxmlformats.org/officeDocument/2006/relationships/image" Target="../media/image40.jpe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 Id="rId9" Type="http://schemas.openxmlformats.org/officeDocument/2006/relationships/image" Target="../media/image42.png"/></Relationships>
</file>

<file path=ppt/slides/_rels/slide19.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image" Target="../media/image43.png"/><Relationship Id="rId7" Type="http://schemas.openxmlformats.org/officeDocument/2006/relationships/image" Target="../media/image47.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 Id="rId9" Type="http://schemas.openxmlformats.org/officeDocument/2006/relationships/image" Target="../media/image49.pn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21.xml.rels><?xml version="1.0" encoding="UTF-8" standalone="yes"?>
<Relationships xmlns="http://schemas.openxmlformats.org/package/2006/relationships"><Relationship Id="rId8" Type="http://schemas.openxmlformats.org/officeDocument/2006/relationships/image" Target="../media/image57.png"/><Relationship Id="rId3" Type="http://schemas.openxmlformats.org/officeDocument/2006/relationships/image" Target="../media/image52.png"/><Relationship Id="rId7" Type="http://schemas.openxmlformats.org/officeDocument/2006/relationships/image" Target="../media/image56.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55.png"/><Relationship Id="rId5" Type="http://schemas.openxmlformats.org/officeDocument/2006/relationships/image" Target="../media/image54.png"/><Relationship Id="rId10" Type="http://schemas.openxmlformats.org/officeDocument/2006/relationships/image" Target="../media/image59.png"/><Relationship Id="rId4" Type="http://schemas.openxmlformats.org/officeDocument/2006/relationships/image" Target="../media/image53.png"/><Relationship Id="rId9" Type="http://schemas.openxmlformats.org/officeDocument/2006/relationships/image" Target="../media/image58.png"/></Relationships>
</file>

<file path=ppt/slides/_rels/slide22.xml.rels><?xml version="1.0" encoding="UTF-8" standalone="yes"?>
<Relationships xmlns="http://schemas.openxmlformats.org/package/2006/relationships"><Relationship Id="rId3" Type="http://schemas.openxmlformats.org/officeDocument/2006/relationships/image" Target="../media/image60.png"/><Relationship Id="rId7" Type="http://schemas.openxmlformats.org/officeDocument/2006/relationships/image" Target="../media/image64.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s>
</file>

<file path=ppt/slides/_rels/slide23.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72.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jpeg"/><Relationship Id="rId7"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jpeg"/></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2.jpe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6A006-ECA2-1AFB-B7A4-464F46A1B1A6}"/>
              </a:ext>
            </a:extLst>
          </p:cNvPr>
          <p:cNvSpPr>
            <a:spLocks noGrp="1"/>
          </p:cNvSpPr>
          <p:nvPr>
            <p:ph type="title"/>
          </p:nvPr>
        </p:nvSpPr>
        <p:spPr>
          <a:xfrm>
            <a:off x="203204" y="3513671"/>
            <a:ext cx="4177990" cy="1377306"/>
          </a:xfrm>
        </p:spPr>
        <p:txBody>
          <a:bodyPr>
            <a:normAutofit fontScale="90000"/>
          </a:bodyPr>
          <a:lstStyle/>
          <a:p>
            <a:pPr algn="l">
              <a:lnSpc>
                <a:spcPct val="70000"/>
              </a:lnSpc>
              <a:spcBef>
                <a:spcPts val="600"/>
              </a:spcBef>
            </a:pPr>
            <a:r>
              <a:rPr lang="en-US" sz="3600">
                <a:solidFill>
                  <a:srgbClr val="005087"/>
                </a:solidFill>
              </a:rPr>
              <a:t>Sustainable Purchasing with Biobased Products</a:t>
            </a:r>
            <a:br>
              <a:rPr lang="en-US" sz="3600">
                <a:solidFill>
                  <a:srgbClr val="005087"/>
                </a:solidFill>
              </a:rPr>
            </a:br>
            <a:br>
              <a:rPr lang="en-US" sz="3600">
                <a:solidFill>
                  <a:srgbClr val="005087"/>
                </a:solidFill>
              </a:rPr>
            </a:br>
            <a:r>
              <a:rPr lang="en-US" sz="2400">
                <a:solidFill>
                  <a:schemeClr val="tx2">
                    <a:lumMod val="50000"/>
                  </a:schemeClr>
                </a:solidFill>
                <a:latin typeface="Arial Bold" pitchFamily="92" charset="0"/>
              </a:rPr>
              <a:t>Ron Buckhalt</a:t>
            </a:r>
            <a:endParaRPr lang="en-US" sz="3600"/>
          </a:p>
        </p:txBody>
      </p:sp>
    </p:spTree>
    <p:extLst>
      <p:ext uri="{BB962C8B-B14F-4D97-AF65-F5344CB8AC3E}">
        <p14:creationId xmlns:p14="http://schemas.microsoft.com/office/powerpoint/2010/main" val="40108072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2"/>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a:spcBef>
                <a:spcPts val="0"/>
              </a:spcBef>
              <a:buSzPts val="1400"/>
            </a:pPr>
            <a:r>
              <a:rPr lang="en-US" sz="3200"/>
              <a:t>Biobased Products Benefit the U.S. Economy</a:t>
            </a:r>
            <a:endParaRPr sz="3200"/>
          </a:p>
        </p:txBody>
      </p:sp>
      <p:grpSp>
        <p:nvGrpSpPr>
          <p:cNvPr id="155" name="Google Shape;155;p22" descr="4.6 million people employed in the biobased product industry.  Biobased Products industry contributes 470 billion dollars to the U.S. economy."/>
          <p:cNvGrpSpPr/>
          <p:nvPr/>
        </p:nvGrpSpPr>
        <p:grpSpPr>
          <a:xfrm>
            <a:off x="726557" y="823522"/>
            <a:ext cx="7733413" cy="3674049"/>
            <a:chOff x="0" y="500165"/>
            <a:chExt cx="7897311" cy="3109678"/>
          </a:xfrm>
        </p:grpSpPr>
        <p:sp>
          <p:nvSpPr>
            <p:cNvPr id="156" name="Google Shape;156;p22"/>
            <p:cNvSpPr/>
            <p:nvPr/>
          </p:nvSpPr>
          <p:spPr>
            <a:xfrm>
              <a:off x="0" y="500165"/>
              <a:ext cx="2579865" cy="3095839"/>
            </a:xfrm>
            <a:prstGeom prst="roundRect">
              <a:avLst>
                <a:gd name="adj" fmla="val 5000"/>
              </a:avLst>
            </a:prstGeom>
            <a:solidFill>
              <a:srgbClr val="16244C"/>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2"/>
            <p:cNvSpPr txBox="1"/>
            <p:nvPr/>
          </p:nvSpPr>
          <p:spPr>
            <a:xfrm rot="-5400000">
              <a:off x="-1011307" y="1511472"/>
              <a:ext cx="2538588" cy="515973"/>
            </a:xfrm>
            <a:prstGeom prst="rect">
              <a:avLst/>
            </a:prstGeom>
            <a:noFill/>
            <a:ln>
              <a:noFill/>
            </a:ln>
          </p:spPr>
          <p:txBody>
            <a:bodyPr spcFirstLastPara="1" wrap="square" lIns="0" tIns="106275" rIns="137775" bIns="0" anchor="t" anchorCtr="0">
              <a:noAutofit/>
            </a:bodyPr>
            <a:lstStyle/>
            <a:p>
              <a:pPr marL="0" marR="0" lvl="0" indent="0" algn="r" rtl="0">
                <a:lnSpc>
                  <a:spcPct val="90000"/>
                </a:lnSpc>
                <a:spcBef>
                  <a:spcPts val="0"/>
                </a:spcBef>
                <a:spcAft>
                  <a:spcPts val="0"/>
                </a:spcAft>
                <a:buClr>
                  <a:srgbClr val="000000"/>
                </a:buClr>
                <a:buSzPts val="3100"/>
                <a:buFont typeface="Arial"/>
                <a:buNone/>
              </a:pPr>
              <a:endParaRPr sz="3100" b="0" i="0" u="none" strike="noStrike" cap="none">
                <a:solidFill>
                  <a:schemeClr val="lt1"/>
                </a:solidFill>
                <a:latin typeface="Arial"/>
                <a:ea typeface="Arial"/>
                <a:cs typeface="Arial"/>
                <a:sym typeface="Arial"/>
              </a:endParaRPr>
            </a:p>
          </p:txBody>
        </p:sp>
        <p:sp>
          <p:nvSpPr>
            <p:cNvPr id="158" name="Google Shape;158;p22"/>
            <p:cNvSpPr/>
            <p:nvPr/>
          </p:nvSpPr>
          <p:spPr>
            <a:xfrm>
              <a:off x="515973" y="500165"/>
              <a:ext cx="1922000" cy="309583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2"/>
            <p:cNvSpPr txBox="1"/>
            <p:nvPr/>
          </p:nvSpPr>
          <p:spPr>
            <a:xfrm>
              <a:off x="515973" y="500165"/>
              <a:ext cx="1922000" cy="3095839"/>
            </a:xfrm>
            <a:prstGeom prst="rect">
              <a:avLst/>
            </a:prstGeom>
            <a:noFill/>
            <a:ln>
              <a:noFill/>
            </a:ln>
          </p:spPr>
          <p:txBody>
            <a:bodyPr spcFirstLastPara="1" wrap="square" lIns="0" tIns="41125" rIns="0" bIns="0" anchor="t"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lt1"/>
                  </a:solidFill>
                  <a:latin typeface="Arial"/>
                  <a:ea typeface="Arial"/>
                  <a:cs typeface="Arial"/>
                  <a:sym typeface="Arial"/>
                </a:rPr>
                <a:t>The Number of People Employed</a:t>
              </a:r>
              <a:endParaRPr sz="1800" b="1" i="0" u="none" strike="noStrike" cap="none">
                <a:solidFill>
                  <a:schemeClr val="lt1"/>
                </a:solidFill>
                <a:latin typeface="Arial"/>
                <a:ea typeface="Arial"/>
                <a:cs typeface="Arial"/>
                <a:sym typeface="Arial"/>
              </a:endParaRPr>
            </a:p>
            <a:p>
              <a:pPr marL="0" marR="0" lvl="0" indent="0" algn="l" rtl="0">
                <a:lnSpc>
                  <a:spcPct val="90000"/>
                </a:lnSpc>
                <a:spcBef>
                  <a:spcPts val="1200"/>
                </a:spcBef>
                <a:spcAft>
                  <a:spcPts val="0"/>
                </a:spcAft>
                <a:buClr>
                  <a:srgbClr val="000000"/>
                </a:buClr>
                <a:buSzPts val="3200"/>
                <a:buFont typeface="Arial"/>
                <a:buNone/>
              </a:pPr>
              <a:r>
                <a:rPr lang="en-US" sz="3200" b="1" i="0" u="none" strike="noStrike" cap="none">
                  <a:solidFill>
                    <a:schemeClr val="lt1"/>
                  </a:solidFill>
                  <a:latin typeface="Arial"/>
                  <a:ea typeface="Arial"/>
                  <a:cs typeface="Arial"/>
                  <a:sym typeface="Arial"/>
                </a:rPr>
                <a:t>4.6 Million</a:t>
              </a:r>
              <a:endParaRPr/>
            </a:p>
            <a:p>
              <a:pPr marL="0" marR="0" lvl="0" indent="0" algn="l" rtl="0">
                <a:lnSpc>
                  <a:spcPct val="100000"/>
                </a:lnSpc>
                <a:spcBef>
                  <a:spcPts val="1120"/>
                </a:spcBef>
                <a:spcAft>
                  <a:spcPts val="0"/>
                </a:spcAft>
                <a:buClr>
                  <a:srgbClr val="000000"/>
                </a:buClr>
                <a:buSzPts val="1800"/>
                <a:buFont typeface="Arial"/>
                <a:buNone/>
              </a:pPr>
              <a:r>
                <a:rPr lang="en-US" sz="1800" b="0" i="0" u="none" strike="noStrike" cap="none">
                  <a:solidFill>
                    <a:schemeClr val="lt1"/>
                  </a:solidFill>
                  <a:latin typeface="Arial"/>
                  <a:ea typeface="Arial"/>
                  <a:cs typeface="Arial"/>
                  <a:sym typeface="Arial"/>
                </a:rPr>
                <a:t>in the U.S. Biobased Products Industry in 2017</a:t>
              </a:r>
              <a:endParaRPr/>
            </a:p>
          </p:txBody>
        </p:sp>
        <p:sp>
          <p:nvSpPr>
            <p:cNvPr id="160" name="Google Shape;160;p22"/>
            <p:cNvSpPr/>
            <p:nvPr/>
          </p:nvSpPr>
          <p:spPr>
            <a:xfrm>
              <a:off x="2670555" y="514003"/>
              <a:ext cx="2579865" cy="3095839"/>
            </a:xfrm>
            <a:prstGeom prst="roundRect">
              <a:avLst>
                <a:gd name="adj" fmla="val 5000"/>
              </a:avLst>
            </a:prstGeom>
            <a:solidFill>
              <a:srgbClr val="16244C"/>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2"/>
            <p:cNvSpPr txBox="1"/>
            <p:nvPr/>
          </p:nvSpPr>
          <p:spPr>
            <a:xfrm rot="-5400000">
              <a:off x="1659247" y="1525311"/>
              <a:ext cx="2538588" cy="515973"/>
            </a:xfrm>
            <a:prstGeom prst="rect">
              <a:avLst/>
            </a:prstGeom>
            <a:noFill/>
            <a:ln>
              <a:noFill/>
            </a:ln>
          </p:spPr>
          <p:txBody>
            <a:bodyPr spcFirstLastPara="1" wrap="square" lIns="0" tIns="106275" rIns="137775" bIns="0" anchor="t" anchorCtr="0">
              <a:noAutofit/>
            </a:bodyPr>
            <a:lstStyle/>
            <a:p>
              <a:pPr marL="0" marR="0" lvl="0" indent="0" algn="r" rtl="0">
                <a:lnSpc>
                  <a:spcPct val="90000"/>
                </a:lnSpc>
                <a:spcBef>
                  <a:spcPts val="0"/>
                </a:spcBef>
                <a:spcAft>
                  <a:spcPts val="0"/>
                </a:spcAft>
                <a:buClr>
                  <a:srgbClr val="000000"/>
                </a:buClr>
                <a:buSzPts val="3100"/>
                <a:buFont typeface="Arial"/>
                <a:buNone/>
              </a:pPr>
              <a:endParaRPr sz="3100" b="0" i="0" u="none" strike="noStrike" cap="none">
                <a:solidFill>
                  <a:schemeClr val="lt1"/>
                </a:solidFill>
                <a:latin typeface="Arial"/>
                <a:ea typeface="Arial"/>
                <a:cs typeface="Arial"/>
                <a:sym typeface="Arial"/>
              </a:endParaRPr>
            </a:p>
          </p:txBody>
        </p:sp>
        <p:sp>
          <p:nvSpPr>
            <p:cNvPr id="162" name="Google Shape;162;p22"/>
            <p:cNvSpPr/>
            <p:nvPr/>
          </p:nvSpPr>
          <p:spPr>
            <a:xfrm rot="5400000">
              <a:off x="2456098" y="2959163"/>
              <a:ext cx="454712" cy="386979"/>
            </a:xfrm>
            <a:prstGeom prst="flowChartExtract">
              <a:avLst/>
            </a:prstGeom>
            <a:solidFill>
              <a:schemeClr val="lt1"/>
            </a:solidFill>
            <a:ln w="25400" cap="flat" cmpd="sng">
              <a:solidFill>
                <a:srgbClr val="9B6F2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2"/>
            <p:cNvSpPr/>
            <p:nvPr/>
          </p:nvSpPr>
          <p:spPr>
            <a:xfrm>
              <a:off x="3186528" y="514003"/>
              <a:ext cx="1922000" cy="309583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2"/>
            <p:cNvSpPr txBox="1"/>
            <p:nvPr/>
          </p:nvSpPr>
          <p:spPr>
            <a:xfrm>
              <a:off x="3186528" y="514003"/>
              <a:ext cx="1922000" cy="3095839"/>
            </a:xfrm>
            <a:prstGeom prst="rect">
              <a:avLst/>
            </a:prstGeom>
            <a:noFill/>
            <a:ln>
              <a:noFill/>
            </a:ln>
          </p:spPr>
          <p:txBody>
            <a:bodyPr spcFirstLastPara="1" wrap="square" lIns="0" tIns="37700" rIns="0" bIns="0"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en-US" b="0" i="0" u="none" strike="noStrike" cap="none">
                  <a:solidFill>
                    <a:schemeClr val="lt1"/>
                  </a:solidFill>
                  <a:latin typeface="Arial"/>
                  <a:ea typeface="Arial"/>
                  <a:cs typeface="Arial"/>
                  <a:sym typeface="Arial"/>
                </a:rPr>
                <a:t>Value added Contribution to the U.S. Economy</a:t>
              </a:r>
              <a:endParaRPr b="1" i="0" u="none" strike="noStrike" cap="none">
                <a:solidFill>
                  <a:schemeClr val="lt1"/>
                </a:solidFill>
                <a:latin typeface="Arial"/>
                <a:ea typeface="Arial"/>
                <a:cs typeface="Arial"/>
                <a:sym typeface="Arial"/>
              </a:endParaRPr>
            </a:p>
            <a:p>
              <a:pPr marL="0" marR="0" lvl="0" indent="0" algn="l" rtl="0">
                <a:lnSpc>
                  <a:spcPct val="90000"/>
                </a:lnSpc>
                <a:spcBef>
                  <a:spcPts val="630"/>
                </a:spcBef>
                <a:spcAft>
                  <a:spcPts val="0"/>
                </a:spcAft>
                <a:buClr>
                  <a:srgbClr val="000000"/>
                </a:buClr>
                <a:buSzPts val="3200"/>
                <a:buFont typeface="Arial"/>
                <a:buNone/>
              </a:pPr>
              <a:r>
                <a:rPr lang="en-US" sz="3200" b="1" i="0" u="none" strike="noStrike" cap="none">
                  <a:solidFill>
                    <a:schemeClr val="lt1"/>
                  </a:solidFill>
                  <a:latin typeface="Arial"/>
                  <a:ea typeface="Arial"/>
                  <a:cs typeface="Arial"/>
                  <a:sym typeface="Arial"/>
                </a:rPr>
                <a:t>$470 Billion</a:t>
              </a:r>
              <a:endParaRPr/>
            </a:p>
            <a:p>
              <a:pPr marL="0" marR="0" lvl="0" indent="0" algn="l" rtl="0">
                <a:lnSpc>
                  <a:spcPct val="100000"/>
                </a:lnSpc>
                <a:spcBef>
                  <a:spcPts val="1120"/>
                </a:spcBef>
                <a:spcAft>
                  <a:spcPts val="0"/>
                </a:spcAft>
                <a:buClr>
                  <a:srgbClr val="000000"/>
                </a:buClr>
                <a:buSzPts val="1800"/>
                <a:buFont typeface="Arial"/>
                <a:buNone/>
              </a:pPr>
              <a:r>
                <a:rPr lang="en-US" b="0" i="0" u="none" strike="noStrike" cap="none">
                  <a:solidFill>
                    <a:schemeClr val="lt1"/>
                  </a:solidFill>
                  <a:latin typeface="Arial"/>
                  <a:ea typeface="Arial"/>
                  <a:cs typeface="Arial"/>
                  <a:sym typeface="Arial"/>
                </a:rPr>
                <a:t>from the U.S. Biobased </a:t>
              </a:r>
              <a:r>
                <a:rPr lang="en-US" sz="1800" b="0" i="0" u="none" strike="noStrike" cap="none">
                  <a:solidFill>
                    <a:schemeClr val="lt1"/>
                  </a:solidFill>
                  <a:latin typeface="Arial"/>
                  <a:ea typeface="Arial"/>
                  <a:cs typeface="Arial"/>
                  <a:sym typeface="Arial"/>
                </a:rPr>
                <a:t>Products Industry in 2017</a:t>
              </a:r>
              <a:endParaRPr/>
            </a:p>
          </p:txBody>
        </p:sp>
        <p:sp>
          <p:nvSpPr>
            <p:cNvPr id="165" name="Google Shape;165;p22"/>
            <p:cNvSpPr/>
            <p:nvPr/>
          </p:nvSpPr>
          <p:spPr>
            <a:xfrm>
              <a:off x="5340716" y="500165"/>
              <a:ext cx="2556595" cy="3095839"/>
            </a:xfrm>
            <a:prstGeom prst="roundRect">
              <a:avLst>
                <a:gd name="adj" fmla="val 5000"/>
              </a:avLst>
            </a:prstGeom>
            <a:solidFill>
              <a:srgbClr val="16244C"/>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2"/>
            <p:cNvSpPr txBox="1"/>
            <p:nvPr/>
          </p:nvSpPr>
          <p:spPr>
            <a:xfrm rot="-5400000">
              <a:off x="4327081" y="1513799"/>
              <a:ext cx="2538588" cy="511319"/>
            </a:xfrm>
            <a:prstGeom prst="rect">
              <a:avLst/>
            </a:prstGeom>
            <a:noFill/>
            <a:ln>
              <a:noFill/>
            </a:ln>
          </p:spPr>
          <p:txBody>
            <a:bodyPr spcFirstLastPara="1" wrap="square" lIns="0" tIns="102850" rIns="133350" bIns="0" anchor="t" anchorCtr="0">
              <a:noAutofit/>
            </a:bodyPr>
            <a:lstStyle/>
            <a:p>
              <a:pPr marL="0" marR="0" lvl="0" indent="0" algn="r" rtl="0">
                <a:lnSpc>
                  <a:spcPct val="90000"/>
                </a:lnSpc>
                <a:spcBef>
                  <a:spcPts val="0"/>
                </a:spcBef>
                <a:spcAft>
                  <a:spcPts val="0"/>
                </a:spcAft>
                <a:buClr>
                  <a:srgbClr val="000000"/>
                </a:buClr>
                <a:buSzPts val="3000"/>
                <a:buFont typeface="Arial"/>
                <a:buNone/>
              </a:pPr>
              <a:endParaRPr sz="3000" b="0" i="0" u="none" strike="noStrike" cap="none">
                <a:solidFill>
                  <a:schemeClr val="lt1"/>
                </a:solidFill>
                <a:latin typeface="Arial"/>
                <a:ea typeface="Arial"/>
                <a:cs typeface="Arial"/>
                <a:sym typeface="Arial"/>
              </a:endParaRPr>
            </a:p>
          </p:txBody>
        </p:sp>
        <p:sp>
          <p:nvSpPr>
            <p:cNvPr id="167" name="Google Shape;167;p22"/>
            <p:cNvSpPr/>
            <p:nvPr/>
          </p:nvSpPr>
          <p:spPr>
            <a:xfrm rot="5400000">
              <a:off x="5126259" y="2959163"/>
              <a:ext cx="454712" cy="386979"/>
            </a:xfrm>
            <a:prstGeom prst="flowChartExtract">
              <a:avLst/>
            </a:prstGeom>
            <a:solidFill>
              <a:schemeClr val="lt1"/>
            </a:solidFill>
            <a:ln w="25400" cap="flat" cmpd="sng">
              <a:solidFill>
                <a:srgbClr val="9B6F2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2"/>
            <p:cNvSpPr/>
            <p:nvPr/>
          </p:nvSpPr>
          <p:spPr>
            <a:xfrm>
              <a:off x="5853722" y="500165"/>
              <a:ext cx="1904663" cy="309583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2"/>
            <p:cNvSpPr txBox="1"/>
            <p:nvPr/>
          </p:nvSpPr>
          <p:spPr>
            <a:xfrm>
              <a:off x="5853722" y="500165"/>
              <a:ext cx="1904663" cy="3095839"/>
            </a:xfrm>
            <a:prstGeom prst="rect">
              <a:avLst/>
            </a:prstGeom>
            <a:noFill/>
            <a:ln>
              <a:noFill/>
            </a:ln>
          </p:spPr>
          <p:txBody>
            <a:bodyPr spcFirstLastPara="1" wrap="square" lIns="0" tIns="41125" rIns="0" bIns="0" anchor="t"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lt1"/>
                  </a:solidFill>
                  <a:latin typeface="Arial"/>
                  <a:ea typeface="Arial"/>
                  <a:cs typeface="Arial"/>
                  <a:sym typeface="Arial"/>
                </a:rPr>
                <a:t>The Jobs Multiplier</a:t>
              </a:r>
              <a:endParaRPr sz="1800" b="1" i="0" u="none" strike="noStrike" cap="none">
                <a:solidFill>
                  <a:schemeClr val="lt1"/>
                </a:solidFill>
                <a:latin typeface="Arial"/>
                <a:ea typeface="Arial"/>
                <a:cs typeface="Arial"/>
                <a:sym typeface="Arial"/>
              </a:endParaRPr>
            </a:p>
            <a:p>
              <a:pPr marL="0" marR="0" lvl="0" indent="0" algn="l" rtl="0">
                <a:lnSpc>
                  <a:spcPct val="90000"/>
                </a:lnSpc>
                <a:spcBef>
                  <a:spcPts val="1200"/>
                </a:spcBef>
                <a:spcAft>
                  <a:spcPts val="0"/>
                </a:spcAft>
                <a:buClr>
                  <a:srgbClr val="000000"/>
                </a:buClr>
                <a:buSzPts val="3200"/>
                <a:buFont typeface="Arial"/>
                <a:buNone/>
              </a:pPr>
              <a:r>
                <a:rPr lang="en-US" sz="3200" b="1" i="0" u="none" strike="noStrike" cap="none">
                  <a:solidFill>
                    <a:schemeClr val="lt1"/>
                  </a:solidFill>
                  <a:latin typeface="Arial"/>
                  <a:ea typeface="Arial"/>
                  <a:cs typeface="Arial"/>
                  <a:sym typeface="Arial"/>
                </a:rPr>
                <a:t>2.79</a:t>
              </a:r>
              <a:endParaRPr/>
            </a:p>
            <a:p>
              <a:pPr marL="0" marR="0" lvl="0" indent="0" algn="l" rtl="0">
                <a:lnSpc>
                  <a:spcPct val="100000"/>
                </a:lnSpc>
                <a:spcBef>
                  <a:spcPts val="1120"/>
                </a:spcBef>
                <a:spcAft>
                  <a:spcPts val="0"/>
                </a:spcAft>
                <a:buClr>
                  <a:srgbClr val="000000"/>
                </a:buClr>
                <a:buSzPts val="1800"/>
                <a:buFont typeface="Arial"/>
                <a:buNone/>
              </a:pPr>
              <a:r>
                <a:rPr lang="en-US" sz="1800" b="0" i="0" u="none" strike="noStrike" cap="none">
                  <a:solidFill>
                    <a:schemeClr val="lt1"/>
                  </a:solidFill>
                  <a:latin typeface="Arial"/>
                  <a:ea typeface="Arial"/>
                  <a:cs typeface="Arial"/>
                  <a:sym typeface="Arial"/>
                </a:rPr>
                <a:t>For every 1 Biobased Product industry job, 1.79 more jobs are supported in the United States</a:t>
              </a:r>
              <a:endParaRPr/>
            </a:p>
          </p:txBody>
        </p:sp>
      </p:grpSp>
      <p:sp>
        <p:nvSpPr>
          <p:cNvPr id="170" name="Google Shape;170;p22"/>
          <p:cNvSpPr txBox="1"/>
          <p:nvPr/>
        </p:nvSpPr>
        <p:spPr>
          <a:xfrm>
            <a:off x="1050448" y="4573797"/>
            <a:ext cx="7733413"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Daystar, J., Handfield, R.B., Pascual-Gonzalez, J., McConnell, E. and J.S. Golden (2020). An Economic Impact Analysis of the U.S. Biobased Products Industry: 2019 Update</a:t>
            </a:r>
            <a:endParaRPr sz="1200" b="0" i="1" u="none" strike="noStrike" cap="non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3"/>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nSpc>
                <a:spcPct val="100000"/>
              </a:lnSpc>
              <a:spcBef>
                <a:spcPts val="0"/>
              </a:spcBef>
              <a:spcAft>
                <a:spcPts val="0"/>
              </a:spcAft>
              <a:buSzPts val="1400"/>
            </a:pPr>
            <a:r>
              <a:rPr lang="en-US" sz="4000"/>
              <a:t>Biobased Companies in 49 States</a:t>
            </a:r>
            <a:endParaRPr sz="4000"/>
          </a:p>
        </p:txBody>
      </p:sp>
      <p:sp>
        <p:nvSpPr>
          <p:cNvPr id="177" name="Google Shape;177;p23"/>
          <p:cNvSpPr txBox="1">
            <a:spLocks noGrp="1"/>
          </p:cNvSpPr>
          <p:nvPr>
            <p:ph idx="1"/>
          </p:nvPr>
        </p:nvSpPr>
        <p:spPr>
          <a:xfrm>
            <a:off x="820435" y="1207840"/>
            <a:ext cx="4814821" cy="3394472"/>
          </a:xfrm>
          <a:prstGeom prst="rect">
            <a:avLst/>
          </a:prstGeom>
          <a:noFill/>
          <a:ln>
            <a:noFill/>
          </a:ln>
        </p:spPr>
        <p:txBody>
          <a:bodyPr spcFirstLastPara="1" wrap="square" lIns="91425" tIns="91425" rIns="91425" bIns="91425" anchor="t" anchorCtr="0">
            <a:noAutofit/>
          </a:bodyPr>
          <a:lstStyle/>
          <a:p>
            <a:pPr marL="342900" lvl="0" indent="-342900" algn="l" rtl="0">
              <a:lnSpc>
                <a:spcPct val="100000"/>
              </a:lnSpc>
              <a:spcBef>
                <a:spcPts val="0"/>
              </a:spcBef>
              <a:spcAft>
                <a:spcPts val="0"/>
              </a:spcAft>
              <a:buSzPts val="1400"/>
              <a:buFont typeface="Arial"/>
              <a:buChar char="•"/>
            </a:pPr>
            <a:r>
              <a:rPr lang="en-US" sz="1800"/>
              <a:t>Over 2100 companies participate in the BioPreferred Program  </a:t>
            </a:r>
          </a:p>
          <a:p>
            <a:pPr marL="342900" lvl="0" indent="-342900" algn="l" rtl="0">
              <a:lnSpc>
                <a:spcPct val="100000"/>
              </a:lnSpc>
              <a:spcBef>
                <a:spcPts val="0"/>
              </a:spcBef>
              <a:spcAft>
                <a:spcPts val="0"/>
              </a:spcAft>
              <a:buSzPts val="1400"/>
              <a:buFont typeface="Arial"/>
              <a:buChar char="•"/>
            </a:pPr>
            <a:r>
              <a:rPr lang="en-US" sz="1800"/>
              <a:t>Products registered in catalog from 49 states – from multi-national companies to small businesses</a:t>
            </a:r>
          </a:p>
          <a:p>
            <a:pPr marL="342900" lvl="0" indent="-342900" algn="l" rtl="0">
              <a:lnSpc>
                <a:spcPct val="100000"/>
              </a:lnSpc>
              <a:spcBef>
                <a:spcPts val="0"/>
              </a:spcBef>
              <a:spcAft>
                <a:spcPts val="0"/>
              </a:spcAft>
              <a:buSzPts val="1400"/>
              <a:buFont typeface="Arial"/>
              <a:buChar char="•"/>
            </a:pPr>
            <a:r>
              <a:rPr lang="en-US" sz="1800"/>
              <a:t>7900 products in catalog qualify for federal purchasing</a:t>
            </a:r>
          </a:p>
          <a:p>
            <a:pPr marL="342900" lvl="0" indent="-342900" algn="l" rtl="0">
              <a:lnSpc>
                <a:spcPct val="100000"/>
              </a:lnSpc>
              <a:spcBef>
                <a:spcPts val="0"/>
              </a:spcBef>
              <a:spcAft>
                <a:spcPts val="0"/>
              </a:spcAft>
              <a:buSzPts val="1400"/>
              <a:buFont typeface="Arial"/>
              <a:buChar char="•"/>
            </a:pPr>
            <a:r>
              <a:rPr lang="en-US" sz="1800"/>
              <a:t>6800 products have received the USDA Certified Biobased Product Label</a:t>
            </a:r>
          </a:p>
          <a:p>
            <a:pPr marL="342900" lvl="0" indent="-342900" algn="l" rtl="0">
              <a:lnSpc>
                <a:spcPct val="100000"/>
              </a:lnSpc>
              <a:spcBef>
                <a:spcPts val="0"/>
              </a:spcBef>
              <a:spcAft>
                <a:spcPts val="0"/>
              </a:spcAft>
              <a:buSzPts val="1400"/>
              <a:buFont typeface="Arial"/>
              <a:buChar char="•"/>
            </a:pPr>
            <a:r>
              <a:rPr lang="en-US" sz="1800"/>
              <a:t>52 countries have products in catalog</a:t>
            </a:r>
          </a:p>
        </p:txBody>
      </p:sp>
      <p:pic>
        <p:nvPicPr>
          <p:cNvPr id="2" name="Picture 3" descr="Logo of 21st anniversary of BioPreferred Program&#10;">
            <a:extLst>
              <a:ext uri="{FF2B5EF4-FFF2-40B4-BE49-F238E27FC236}">
                <a16:creationId xmlns:a16="http://schemas.microsoft.com/office/drawing/2014/main" id="{7E2C5D5A-1874-A814-4839-08A82ABCC34A}"/>
              </a:ext>
            </a:extLst>
          </p:cNvPr>
          <p:cNvPicPr>
            <a:picLocks noChangeAspect="1"/>
          </p:cNvPicPr>
          <p:nvPr/>
        </p:nvPicPr>
        <p:blipFill>
          <a:blip r:embed="rId3"/>
          <a:stretch>
            <a:fillRect/>
          </a:stretch>
        </p:blipFill>
        <p:spPr>
          <a:xfrm>
            <a:off x="5734409" y="1360673"/>
            <a:ext cx="2743200" cy="2422155"/>
          </a:xfrm>
          <a:prstGeom prst="rect">
            <a:avLst/>
          </a:prstGeom>
        </p:spPr>
      </p:pic>
      <p:sp>
        <p:nvSpPr>
          <p:cNvPr id="3" name="TextBox 2">
            <a:extLst>
              <a:ext uri="{FF2B5EF4-FFF2-40B4-BE49-F238E27FC236}">
                <a16:creationId xmlns:a16="http://schemas.microsoft.com/office/drawing/2014/main" id="{B67E6CC0-E001-B9CA-AA12-59BC78DE23CD}"/>
              </a:ext>
            </a:extLst>
          </p:cNvPr>
          <p:cNvSpPr txBox="1"/>
          <p:nvPr/>
        </p:nvSpPr>
        <p:spPr>
          <a:xfrm>
            <a:off x="1307804" y="4674413"/>
            <a:ext cx="2923953" cy="276999"/>
          </a:xfrm>
          <a:prstGeom prst="rect">
            <a:avLst/>
          </a:prstGeom>
          <a:noFill/>
        </p:spPr>
        <p:txBody>
          <a:bodyPr wrap="square" rtlCol="0">
            <a:spAutoFit/>
          </a:bodyPr>
          <a:lstStyle/>
          <a:p>
            <a:r>
              <a:rPr lang="en-US" sz="1200" i="1"/>
              <a:t>As of 1_1_2023</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4"/>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rtl="0">
              <a:lnSpc>
                <a:spcPct val="100000"/>
              </a:lnSpc>
              <a:spcBef>
                <a:spcPts val="0"/>
              </a:spcBef>
              <a:spcAft>
                <a:spcPts val="0"/>
              </a:spcAft>
              <a:buSzPts val="1400"/>
              <a:buNone/>
            </a:pPr>
            <a:r>
              <a:rPr lang="en-US" sz="3600" dirty="0"/>
              <a:t>Good for the Farmer and Rural America</a:t>
            </a:r>
            <a:endParaRPr sz="3600" dirty="0"/>
          </a:p>
        </p:txBody>
      </p:sp>
      <p:sp>
        <p:nvSpPr>
          <p:cNvPr id="186" name="Google Shape;186;p24"/>
          <p:cNvSpPr txBox="1">
            <a:spLocks noGrp="1"/>
          </p:cNvSpPr>
          <p:nvPr>
            <p:ph idx="1"/>
          </p:nvPr>
        </p:nvSpPr>
        <p:spPr>
          <a:xfrm>
            <a:off x="457200" y="1749028"/>
            <a:ext cx="4582633" cy="3394472"/>
          </a:xfrm>
          <a:prstGeom prst="rect">
            <a:avLst/>
          </a:prstGeom>
          <a:noFill/>
          <a:ln>
            <a:noFill/>
          </a:ln>
        </p:spPr>
        <p:txBody>
          <a:bodyPr spcFirstLastPara="1" wrap="square" lIns="91425" tIns="91425" rIns="91425" bIns="91425" anchor="t" anchorCtr="0">
            <a:noAutofit/>
          </a:bodyPr>
          <a:lstStyle/>
          <a:p>
            <a:pPr marL="342900" lvl="0" indent="-342900" algn="l" rtl="0">
              <a:lnSpc>
                <a:spcPct val="100000"/>
              </a:lnSpc>
              <a:spcBef>
                <a:spcPts val="0"/>
              </a:spcBef>
              <a:spcAft>
                <a:spcPts val="0"/>
              </a:spcAft>
              <a:buSzPts val="1400"/>
              <a:buFont typeface="Arial"/>
              <a:buChar char="•"/>
            </a:pPr>
            <a:r>
              <a:rPr lang="en-US" sz="2000" dirty="0"/>
              <a:t>New markets for farm commodities</a:t>
            </a:r>
            <a:endParaRPr dirty="0"/>
          </a:p>
          <a:p>
            <a:pPr marL="342900" lvl="0" indent="-342900" algn="l" rtl="0">
              <a:lnSpc>
                <a:spcPct val="100000"/>
              </a:lnSpc>
              <a:spcBef>
                <a:spcPts val="0"/>
              </a:spcBef>
              <a:spcAft>
                <a:spcPts val="0"/>
              </a:spcAft>
              <a:buSzPts val="1400"/>
              <a:buFont typeface="Arial"/>
              <a:buChar char="•"/>
            </a:pPr>
            <a:r>
              <a:rPr lang="en-US" sz="2000" dirty="0"/>
              <a:t>New uses for fibers after food harvest</a:t>
            </a:r>
            <a:endParaRPr dirty="0"/>
          </a:p>
          <a:p>
            <a:pPr marL="342900" lvl="0" indent="-342900" algn="l" rtl="0">
              <a:lnSpc>
                <a:spcPct val="100000"/>
              </a:lnSpc>
              <a:spcBef>
                <a:spcPts val="0"/>
              </a:spcBef>
              <a:spcAft>
                <a:spcPts val="0"/>
              </a:spcAft>
              <a:buSzPts val="1400"/>
              <a:buFont typeface="Arial"/>
              <a:buChar char="•"/>
            </a:pPr>
            <a:r>
              <a:rPr lang="en-US" sz="2000" dirty="0"/>
              <a:t>Helps to stabilize markets for farmers</a:t>
            </a:r>
            <a:endParaRPr dirty="0"/>
          </a:p>
          <a:p>
            <a:pPr marL="342900" lvl="0" indent="-342900" algn="l" rtl="0">
              <a:lnSpc>
                <a:spcPct val="100000"/>
              </a:lnSpc>
              <a:spcBef>
                <a:spcPts val="0"/>
              </a:spcBef>
              <a:spcAft>
                <a:spcPts val="0"/>
              </a:spcAft>
              <a:buSzPts val="1400"/>
              <a:buFont typeface="Arial"/>
              <a:buChar char="•"/>
            </a:pPr>
            <a:r>
              <a:rPr lang="en-US" sz="2000" dirty="0"/>
              <a:t>New manufacturing close to the farm gate</a:t>
            </a:r>
            <a:endParaRPr dirty="0"/>
          </a:p>
          <a:p>
            <a:pPr marL="457200" lvl="0" indent="-228600" algn="l" rtl="0">
              <a:lnSpc>
                <a:spcPct val="100000"/>
              </a:lnSpc>
              <a:spcBef>
                <a:spcPts val="0"/>
              </a:spcBef>
              <a:spcAft>
                <a:spcPts val="0"/>
              </a:spcAft>
              <a:buSzPts val="1400"/>
              <a:buNone/>
            </a:pPr>
            <a:endParaRPr sz="2000" dirty="0"/>
          </a:p>
        </p:txBody>
      </p:sp>
      <p:pic>
        <p:nvPicPr>
          <p:cNvPr id="187" name="Google Shape;187;p24" descr="Farmer harvesting crops"/>
          <p:cNvPicPr preferRelativeResize="0">
            <a:picLocks noGrp="1"/>
          </p:cNvPicPr>
          <p:nvPr>
            <p:ph type="body" idx="4294967295"/>
          </p:nvPr>
        </p:nvPicPr>
        <p:blipFill rotWithShape="1">
          <a:blip r:embed="rId3">
            <a:alphaModFix/>
          </a:blip>
          <a:srcRect/>
          <a:stretch/>
        </p:blipFill>
        <p:spPr>
          <a:xfrm>
            <a:off x="5136799" y="1628704"/>
            <a:ext cx="3633787" cy="2362200"/>
          </a:xfrm>
          <a:prstGeom prst="rect">
            <a:avLst/>
          </a:prstGeom>
          <a:noFill/>
          <a:ln>
            <a:noFill/>
          </a:ln>
        </p:spPr>
      </p:pic>
      <p:sp>
        <p:nvSpPr>
          <p:cNvPr id="188" name="Google Shape;188;p24"/>
          <p:cNvSpPr txBox="1"/>
          <p:nvPr/>
        </p:nvSpPr>
        <p:spPr>
          <a:xfrm>
            <a:off x="5454502" y="3990904"/>
            <a:ext cx="299838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1" u="none" strike="noStrike" cap="none">
                <a:solidFill>
                  <a:srgbClr val="000000"/>
                </a:solidFill>
                <a:latin typeface="Arial"/>
                <a:ea typeface="Arial"/>
                <a:cs typeface="Arial"/>
                <a:sym typeface="Arial"/>
              </a:rPr>
              <a:t>Products from agricultural waste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5"/>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a:spcBef>
                <a:spcPts val="0"/>
              </a:spcBef>
              <a:buSzPts val="1400"/>
            </a:pPr>
            <a:r>
              <a:rPr lang="en-US" sz="4000"/>
              <a:t>Good for the Environment</a:t>
            </a:r>
            <a:endParaRPr sz="4000"/>
          </a:p>
        </p:txBody>
      </p:sp>
      <p:pic>
        <p:nvPicPr>
          <p:cNvPr id="3" name="Picture 2" descr="Farmer tending his field">
            <a:extLst>
              <a:ext uri="{FF2B5EF4-FFF2-40B4-BE49-F238E27FC236}">
                <a16:creationId xmlns:a16="http://schemas.microsoft.com/office/drawing/2014/main" id="{37F8408F-DF51-AFFD-BAF0-E168B9B15718}"/>
              </a:ext>
            </a:extLst>
          </p:cNvPr>
          <p:cNvPicPr>
            <a:picLocks noChangeAspect="1"/>
          </p:cNvPicPr>
          <p:nvPr/>
        </p:nvPicPr>
        <p:blipFill>
          <a:blip r:embed="rId3">
            <a:alphaModFix/>
          </a:blip>
          <a:stretch>
            <a:fillRect/>
          </a:stretch>
        </p:blipFill>
        <p:spPr>
          <a:xfrm>
            <a:off x="2070707" y="1100312"/>
            <a:ext cx="4383256" cy="2896473"/>
          </a:xfrm>
          <a:prstGeom prst="rect">
            <a:avLst/>
          </a:prstGeom>
          <a:noFill/>
          <a:ln>
            <a:noFill/>
          </a:ln>
        </p:spPr>
      </p:pic>
      <p:sp>
        <p:nvSpPr>
          <p:cNvPr id="196" name="Google Shape;196;p25"/>
          <p:cNvSpPr txBox="1"/>
          <p:nvPr/>
        </p:nvSpPr>
        <p:spPr>
          <a:xfrm>
            <a:off x="1107451" y="3989583"/>
            <a:ext cx="7579349" cy="70788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000" b="0" i="0" u="none" strike="noStrike" cap="none">
                <a:solidFill>
                  <a:srgbClr val="000000"/>
                </a:solidFill>
                <a:latin typeface="Arial"/>
                <a:ea typeface="Arial"/>
                <a:cs typeface="Arial"/>
                <a:sym typeface="Arial"/>
              </a:rPr>
              <a:t>Plants sequester carbon in the soil, removing CO</a:t>
            </a:r>
            <a:r>
              <a:rPr lang="en-US" sz="1400" b="0" i="0" u="none" strike="noStrike" cap="none">
                <a:solidFill>
                  <a:srgbClr val="000000"/>
                </a:solidFill>
                <a:latin typeface="Arial"/>
                <a:ea typeface="Arial"/>
                <a:cs typeface="Arial"/>
                <a:sym typeface="Arial"/>
              </a:rPr>
              <a:t>2</a:t>
            </a:r>
            <a:r>
              <a:rPr lang="en-US" sz="2000" b="0" i="0" u="none" strike="noStrike" cap="none">
                <a:solidFill>
                  <a:srgbClr val="000000"/>
                </a:solidFill>
                <a:latin typeface="Arial"/>
                <a:ea typeface="Arial"/>
                <a:cs typeface="Arial"/>
                <a:sym typeface="Arial"/>
              </a:rPr>
              <a:t> from the atmosphere.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6"/>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nSpc>
                <a:spcPct val="100000"/>
              </a:lnSpc>
              <a:spcBef>
                <a:spcPts val="0"/>
              </a:spcBef>
              <a:spcAft>
                <a:spcPts val="0"/>
              </a:spcAft>
              <a:buSzPts val="1400"/>
            </a:pPr>
            <a:r>
              <a:rPr lang="en-US" sz="3200" dirty="0"/>
              <a:t>Environmental Benefits of Biobased Products</a:t>
            </a:r>
            <a:endParaRPr sz="3200" dirty="0"/>
          </a:p>
        </p:txBody>
      </p:sp>
      <p:sp>
        <p:nvSpPr>
          <p:cNvPr id="203" name="Google Shape;203;p26"/>
          <p:cNvSpPr txBox="1">
            <a:spLocks noGrp="1"/>
          </p:cNvSpPr>
          <p:nvPr>
            <p:ph idx="1"/>
          </p:nvPr>
        </p:nvSpPr>
        <p:spPr>
          <a:xfrm>
            <a:off x="457200" y="1414129"/>
            <a:ext cx="6092456" cy="3180493"/>
          </a:xfrm>
          <a:prstGeom prst="rect">
            <a:avLst/>
          </a:prstGeom>
          <a:noFill/>
          <a:ln>
            <a:noFill/>
          </a:ln>
        </p:spPr>
        <p:txBody>
          <a:bodyPr spcFirstLastPara="1" wrap="square" lIns="91425" tIns="91425" rIns="91425" bIns="91425" anchor="t" anchorCtr="0">
            <a:noAutofit/>
          </a:bodyPr>
          <a:lstStyle/>
          <a:p>
            <a:pPr marL="139700" lvl="0" indent="0" algn="l" rtl="0">
              <a:lnSpc>
                <a:spcPct val="100000"/>
              </a:lnSpc>
              <a:spcBef>
                <a:spcPts val="0"/>
              </a:spcBef>
              <a:spcAft>
                <a:spcPts val="0"/>
              </a:spcAft>
              <a:buSzPts val="1400"/>
              <a:buNone/>
            </a:pPr>
            <a:r>
              <a:rPr lang="en-US" sz="1800" dirty="0"/>
              <a:t>Petroleum avoided by using biobased products amounts to a savings up to </a:t>
            </a:r>
            <a:r>
              <a:rPr lang="en-US" sz="1800" b="1" dirty="0"/>
              <a:t>9.4 million barrels of oil annually.  </a:t>
            </a:r>
            <a:r>
              <a:rPr lang="en-US" sz="1800" dirty="0"/>
              <a:t>Equivalent of taking 200,000 cars off the road.</a:t>
            </a:r>
            <a:endParaRPr sz="1200" i="1" dirty="0"/>
          </a:p>
        </p:txBody>
      </p:sp>
      <p:sp>
        <p:nvSpPr>
          <p:cNvPr id="205" name="Google Shape;205;p26"/>
          <p:cNvSpPr txBox="1"/>
          <p:nvPr/>
        </p:nvSpPr>
        <p:spPr>
          <a:xfrm>
            <a:off x="612105" y="2279004"/>
            <a:ext cx="4572000"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1" u="none" strike="noStrike" cap="none">
                <a:solidFill>
                  <a:srgbClr val="000000"/>
                </a:solidFill>
                <a:latin typeface="Arial"/>
                <a:ea typeface="Arial"/>
                <a:cs typeface="Arial"/>
                <a:sym typeface="Arial"/>
              </a:rPr>
              <a:t>An Economic Impact Analysis of the U.S. Biobased Products Industry: 2019</a:t>
            </a:r>
            <a:endParaRPr/>
          </a:p>
        </p:txBody>
      </p:sp>
      <p:sp>
        <p:nvSpPr>
          <p:cNvPr id="206" name="Google Shape;206;p26"/>
          <p:cNvSpPr txBox="1"/>
          <p:nvPr/>
        </p:nvSpPr>
        <p:spPr>
          <a:xfrm>
            <a:off x="457200" y="3004375"/>
            <a:ext cx="5080897" cy="1127216"/>
          </a:xfrm>
          <a:prstGeom prst="rect">
            <a:avLst/>
          </a:prstGeom>
          <a:noFill/>
          <a:ln>
            <a:noFill/>
          </a:ln>
        </p:spPr>
        <p:txBody>
          <a:bodyPr spcFirstLastPara="1" wrap="square" lIns="91425" tIns="91425" rIns="91425" bIns="91425" anchor="t" anchorCtr="0">
            <a:noAutofit/>
          </a:bodyPr>
          <a:lstStyle/>
          <a:p>
            <a:pPr marL="139700" marR="0" lvl="0" algn="l" rtl="0">
              <a:lnSpc>
                <a:spcPct val="100000"/>
              </a:lnSpc>
              <a:spcBef>
                <a:spcPts val="0"/>
              </a:spcBef>
              <a:spcAft>
                <a:spcPts val="0"/>
              </a:spcAft>
              <a:buClr>
                <a:srgbClr val="000000"/>
              </a:buClr>
              <a:buSzPts val="1400"/>
            </a:pPr>
            <a:r>
              <a:rPr lang="en-US">
                <a:sym typeface="Arial"/>
              </a:rPr>
              <a:t>With proper disposal after use, biobased products could offer more than 65% Greenhouse Gas emissions savings.</a:t>
            </a:r>
            <a:endParaRPr/>
          </a:p>
          <a:p>
            <a:pPr marL="139700" marR="0" lvl="0" indent="0" algn="l" rtl="0">
              <a:lnSpc>
                <a:spcPct val="100000"/>
              </a:lnSpc>
              <a:spcBef>
                <a:spcPts val="0"/>
              </a:spcBef>
              <a:spcAft>
                <a:spcPts val="0"/>
              </a:spcAft>
              <a:buClr>
                <a:srgbClr val="000000"/>
              </a:buClr>
              <a:buSzPts val="1400"/>
              <a:buFont typeface="Arial"/>
              <a:buNone/>
            </a:pPr>
            <a:endParaRPr sz="1800" b="0" i="0" u="none" strike="noStrike" cap="none">
              <a:solidFill>
                <a:srgbClr val="000000"/>
              </a:solidFill>
              <a:latin typeface="Arial"/>
              <a:ea typeface="Arial"/>
              <a:cs typeface="Arial"/>
              <a:sym typeface="Arial"/>
            </a:endParaRPr>
          </a:p>
        </p:txBody>
      </p:sp>
      <p:sp>
        <p:nvSpPr>
          <p:cNvPr id="207" name="Google Shape;207;p26"/>
          <p:cNvSpPr txBox="1"/>
          <p:nvPr/>
        </p:nvSpPr>
        <p:spPr>
          <a:xfrm>
            <a:off x="693041" y="3915416"/>
            <a:ext cx="4609214" cy="83099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1" u="none" strike="noStrike" cap="none">
                <a:solidFill>
                  <a:srgbClr val="000000"/>
                </a:solidFill>
                <a:latin typeface="Arial"/>
                <a:ea typeface="Arial"/>
                <a:cs typeface="Arial"/>
                <a:sym typeface="Arial"/>
              </a:rPr>
              <a:t>European Commission, Directorate-General for Research and Innovation, Environmental impact assessments of innovative bio-based products : summary of methodology and conclusions, Publications Office, 2019</a:t>
            </a:r>
            <a:endParaRPr/>
          </a:p>
        </p:txBody>
      </p:sp>
      <p:pic>
        <p:nvPicPr>
          <p:cNvPr id="204" name="Google Shape;204;p26" descr="Barrels of Oil"/>
          <p:cNvPicPr preferRelativeResize="0">
            <a:picLocks noGrp="1"/>
          </p:cNvPicPr>
          <p:nvPr>
            <p:ph type="body" idx="4294967295"/>
          </p:nvPr>
        </p:nvPicPr>
        <p:blipFill rotWithShape="1">
          <a:blip r:embed="rId3">
            <a:alphaModFix/>
          </a:blip>
          <a:srcRect/>
          <a:stretch/>
        </p:blipFill>
        <p:spPr>
          <a:xfrm>
            <a:off x="5996763" y="2279004"/>
            <a:ext cx="2690037" cy="1984652"/>
          </a:xfrm>
          <a:prstGeom prst="rect">
            <a:avLst/>
          </a:prstGeom>
          <a:noFill/>
          <a:ln>
            <a:noFill/>
          </a:ln>
          <a:effectLst>
            <a:outerShdw blurRad="292100" dist="139700" dir="2700000" algn="tl" rotWithShape="0">
              <a:srgbClr val="333333">
                <a:alpha val="64705"/>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7"/>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a:spcBef>
                <a:spcPts val="0"/>
              </a:spcBef>
              <a:buSzPts val="1400"/>
            </a:pPr>
            <a:r>
              <a:rPr lang="en-US" sz="4000"/>
              <a:t>Biobased Products in the Environment</a:t>
            </a:r>
            <a:endParaRPr sz="4000"/>
          </a:p>
        </p:txBody>
      </p:sp>
      <p:sp>
        <p:nvSpPr>
          <p:cNvPr id="214" name="Google Shape;214;p27"/>
          <p:cNvSpPr txBox="1">
            <a:spLocks noGrp="1"/>
          </p:cNvSpPr>
          <p:nvPr>
            <p:ph idx="1"/>
          </p:nvPr>
        </p:nvSpPr>
        <p:spPr>
          <a:xfrm>
            <a:off x="457200" y="874514"/>
            <a:ext cx="4593265" cy="3394472"/>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Arial"/>
              <a:buChar char="•"/>
            </a:pPr>
            <a:r>
              <a:rPr lang="en-US" sz="1800"/>
              <a:t>Biobased enzymes in laundry detergent allow cold water wash and can reduce energy costs by 30%.</a:t>
            </a:r>
            <a:endParaRPr/>
          </a:p>
          <a:p>
            <a:pPr marL="285750" lvl="0" indent="-196850" algn="l" rtl="0">
              <a:lnSpc>
                <a:spcPct val="100000"/>
              </a:lnSpc>
              <a:spcBef>
                <a:spcPts val="0"/>
              </a:spcBef>
              <a:spcAft>
                <a:spcPts val="0"/>
              </a:spcAft>
              <a:buSzPts val="1400"/>
              <a:buFont typeface="Arial"/>
              <a:buNone/>
            </a:pPr>
            <a:endParaRPr sz="1800"/>
          </a:p>
          <a:p>
            <a:pPr marL="285750" lvl="0" indent="-285750" algn="l" rtl="0">
              <a:lnSpc>
                <a:spcPct val="100000"/>
              </a:lnSpc>
              <a:spcBef>
                <a:spcPts val="0"/>
              </a:spcBef>
              <a:spcAft>
                <a:spcPts val="0"/>
              </a:spcAft>
              <a:buSzPts val="1400"/>
              <a:buFont typeface="Arial"/>
              <a:buChar char="•"/>
            </a:pPr>
            <a:r>
              <a:rPr lang="en-US" sz="1800"/>
              <a:t>Biobased </a:t>
            </a:r>
            <a:r>
              <a:rPr lang="en-US" sz="1800" err="1"/>
              <a:t>de-icers</a:t>
            </a:r>
            <a:r>
              <a:rPr lang="en-US" sz="1800"/>
              <a:t> may replace salt-based </a:t>
            </a:r>
            <a:r>
              <a:rPr lang="en-US" sz="1800" err="1"/>
              <a:t>de-icers</a:t>
            </a:r>
            <a:r>
              <a:rPr lang="en-US" sz="1800"/>
              <a:t>, which are harmful to plants and wildlife.</a:t>
            </a:r>
            <a:endParaRPr/>
          </a:p>
          <a:p>
            <a:pPr marL="285750" lvl="0" indent="-196850" algn="l" rtl="0">
              <a:lnSpc>
                <a:spcPct val="100000"/>
              </a:lnSpc>
              <a:spcBef>
                <a:spcPts val="0"/>
              </a:spcBef>
              <a:spcAft>
                <a:spcPts val="0"/>
              </a:spcAft>
              <a:buSzPts val="1400"/>
              <a:buFont typeface="Arial"/>
              <a:buNone/>
            </a:pPr>
            <a:endParaRPr sz="1800"/>
          </a:p>
          <a:p>
            <a:pPr marL="285750" lvl="0" indent="-285750" algn="l" rtl="0">
              <a:lnSpc>
                <a:spcPct val="100000"/>
              </a:lnSpc>
              <a:spcBef>
                <a:spcPts val="0"/>
              </a:spcBef>
              <a:spcAft>
                <a:spcPts val="0"/>
              </a:spcAft>
              <a:buSzPts val="1400"/>
              <a:buFont typeface="Arial"/>
              <a:buChar char="•"/>
            </a:pPr>
            <a:r>
              <a:rPr lang="en-US" sz="1800"/>
              <a:t>Biobased plasticizers may replace harmful BPA in disposable plastics.</a:t>
            </a:r>
            <a:endParaRPr/>
          </a:p>
          <a:p>
            <a:pPr marL="285750" lvl="0" indent="-196850" algn="l" rtl="0">
              <a:lnSpc>
                <a:spcPct val="100000"/>
              </a:lnSpc>
              <a:spcBef>
                <a:spcPts val="0"/>
              </a:spcBef>
              <a:spcAft>
                <a:spcPts val="0"/>
              </a:spcAft>
              <a:buSzPts val="1400"/>
              <a:buFont typeface="Arial"/>
              <a:buNone/>
            </a:pPr>
            <a:endParaRPr sz="1800"/>
          </a:p>
          <a:p>
            <a:pPr marL="285750" lvl="0" indent="-285750" algn="l" rtl="0">
              <a:lnSpc>
                <a:spcPct val="100000"/>
              </a:lnSpc>
              <a:spcBef>
                <a:spcPts val="0"/>
              </a:spcBef>
              <a:spcAft>
                <a:spcPts val="0"/>
              </a:spcAft>
              <a:buSzPts val="1400"/>
              <a:buFont typeface="Arial"/>
              <a:buChar char="•"/>
            </a:pPr>
            <a:r>
              <a:rPr lang="en-US" sz="1800"/>
              <a:t>Biobased agricultural waste and bacteria are being used to create chemical-free fertilizers.</a:t>
            </a:r>
            <a:endParaRPr/>
          </a:p>
        </p:txBody>
      </p:sp>
      <p:pic>
        <p:nvPicPr>
          <p:cNvPr id="215" name="Google Shape;215;p27" descr="Image of folded lclean laundry in front of a dryer"/>
          <p:cNvPicPr preferRelativeResize="0"/>
          <p:nvPr/>
        </p:nvPicPr>
        <p:blipFill rotWithShape="1">
          <a:blip r:embed="rId3">
            <a:alphaModFix/>
          </a:blip>
          <a:srcRect/>
          <a:stretch/>
        </p:blipFill>
        <p:spPr>
          <a:xfrm>
            <a:off x="5050465" y="1510221"/>
            <a:ext cx="3917007" cy="248593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8"/>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nSpc>
                <a:spcPct val="100000"/>
              </a:lnSpc>
              <a:spcBef>
                <a:spcPts val="0"/>
              </a:spcBef>
              <a:spcAft>
                <a:spcPts val="0"/>
              </a:spcAft>
              <a:buSzPts val="1400"/>
            </a:pPr>
            <a:r>
              <a:rPr lang="en-US" sz="4000"/>
              <a:t>Health and Safety</a:t>
            </a:r>
            <a:endParaRPr sz="4000"/>
          </a:p>
        </p:txBody>
      </p:sp>
      <p:sp>
        <p:nvSpPr>
          <p:cNvPr id="223" name="Google Shape;223;p28" descr="Cleaning a bathroom"/>
          <p:cNvSpPr txBox="1">
            <a:spLocks noGrp="1"/>
          </p:cNvSpPr>
          <p:nvPr>
            <p:ph type="body" idx="4294967295"/>
          </p:nvPr>
        </p:nvSpPr>
        <p:spPr>
          <a:xfrm>
            <a:off x="584790" y="888492"/>
            <a:ext cx="5197931" cy="3775075"/>
          </a:xfrm>
          <a:prstGeom prst="rect">
            <a:avLst/>
          </a:prstGeom>
          <a:noFill/>
          <a:ln>
            <a:noFill/>
          </a:ln>
        </p:spPr>
        <p:txBody>
          <a:bodyPr spcFirstLastPara="1" wrap="square" lIns="91425" tIns="91425" rIns="91425" bIns="91425" anchor="t" anchorCtr="0">
            <a:noAutofit/>
          </a:bodyPr>
          <a:lstStyle/>
          <a:p>
            <a:pPr>
              <a:spcBef>
                <a:spcPts val="0"/>
              </a:spcBef>
              <a:buSzPts val="1400"/>
            </a:pPr>
            <a:r>
              <a:rPr lang="en-US" sz="1800"/>
              <a:t>The EPA Janitorial Products Pollution Prevention Project indicates a single custodial worker uses 194 lbs. of chemicals annually, approximately 25% of which are hazardous substances.</a:t>
            </a:r>
            <a:endParaRPr/>
          </a:p>
          <a:p>
            <a:pPr marL="374650" indent="-285750">
              <a:spcBef>
                <a:spcPts val="0"/>
              </a:spcBef>
              <a:buSzPts val="1400"/>
            </a:pPr>
            <a:endParaRPr sz="1800"/>
          </a:p>
          <a:p>
            <a:pPr>
              <a:spcBef>
                <a:spcPts val="0"/>
              </a:spcBef>
              <a:buSzPts val="1400"/>
            </a:pPr>
            <a:r>
              <a:rPr lang="en-US" sz="1800"/>
              <a:t>The USDA Office of Operations switched to requiring biobased products in janitorial contracts and found there were:</a:t>
            </a:r>
            <a:endParaRPr/>
          </a:p>
          <a:p>
            <a:pPr marL="742950" lvl="2" indent="-285750">
              <a:spcBef>
                <a:spcPts val="0"/>
              </a:spcBef>
              <a:buSzPts val="1400"/>
            </a:pPr>
            <a:r>
              <a:rPr lang="en-US" sz="1800"/>
              <a:t>fewer sick days for cleaning staff</a:t>
            </a:r>
            <a:endParaRPr sz="1800"/>
          </a:p>
          <a:p>
            <a:pPr marL="742950" lvl="2" indent="-285750">
              <a:spcBef>
                <a:spcPts val="0"/>
              </a:spcBef>
              <a:buSzPts val="1400"/>
            </a:pPr>
            <a:r>
              <a:rPr lang="en-US" sz="1800"/>
              <a:t>fewer rashes and breathing issues for cleaning staff</a:t>
            </a:r>
            <a:endParaRPr sz="1800"/>
          </a:p>
          <a:p>
            <a:pPr marL="742950" lvl="2" indent="-285750">
              <a:spcBef>
                <a:spcPts val="0"/>
              </a:spcBef>
              <a:buSzPts val="1400"/>
            </a:pPr>
            <a:r>
              <a:rPr lang="en-US" sz="1800"/>
              <a:t>positive response from building occupants</a:t>
            </a:r>
            <a:endParaRPr sz="1800"/>
          </a:p>
        </p:txBody>
      </p:sp>
      <p:pic>
        <p:nvPicPr>
          <p:cNvPr id="222" name="Google Shape;222;p28" descr="Woman cleaning kitchen"/>
          <p:cNvPicPr preferRelativeResize="0">
            <a:picLocks noGrp="1"/>
          </p:cNvPicPr>
          <p:nvPr>
            <p:ph idx="1"/>
          </p:nvPr>
        </p:nvPicPr>
        <p:blipFill rotWithShape="1">
          <a:blip r:embed="rId3">
            <a:alphaModFix/>
          </a:blip>
          <a:stretch/>
        </p:blipFill>
        <p:spPr>
          <a:xfrm>
            <a:off x="5996763" y="1063228"/>
            <a:ext cx="2904078" cy="2166687"/>
          </a:xfrm>
          <a:prstGeom prst="rect">
            <a:avLst/>
          </a:prstGeom>
          <a:noFill/>
          <a:ln>
            <a:noFill/>
          </a:ln>
          <a:effectLst>
            <a:outerShdw blurRad="292100" dist="139700" dir="2700000" algn="tl" rotWithShape="0">
              <a:srgbClr val="333333">
                <a:alpha val="64705"/>
              </a:srgbClr>
            </a:outerShdw>
          </a:effectLst>
        </p:spPr>
      </p:pic>
      <p:pic>
        <p:nvPicPr>
          <p:cNvPr id="224" name="Google Shape;224;p28" descr="A picture showing cleaning of bathroom sink."/>
          <p:cNvPicPr preferRelativeResize="0"/>
          <p:nvPr/>
        </p:nvPicPr>
        <p:blipFill rotWithShape="1">
          <a:blip r:embed="rId4">
            <a:alphaModFix/>
          </a:blip>
          <a:srcRect/>
          <a:stretch/>
        </p:blipFill>
        <p:spPr>
          <a:xfrm>
            <a:off x="5996763" y="3306726"/>
            <a:ext cx="2904078" cy="1630795"/>
          </a:xfrm>
          <a:prstGeom prst="rect">
            <a:avLst/>
          </a:prstGeom>
          <a:noFill/>
          <a:ln>
            <a:noFill/>
          </a:ln>
          <a:effectLst>
            <a:outerShdw blurRad="292100" dist="139700" dir="2700000" algn="tl" rotWithShape="0">
              <a:srgbClr val="333333">
                <a:alpha val="64705"/>
              </a:srgbClr>
            </a:outerShdw>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472C4-314E-5650-2D99-B6E2470BCF87}"/>
              </a:ext>
            </a:extLst>
          </p:cNvPr>
          <p:cNvSpPr>
            <a:spLocks noGrp="1"/>
          </p:cNvSpPr>
          <p:nvPr>
            <p:ph type="title"/>
          </p:nvPr>
        </p:nvSpPr>
        <p:spPr>
          <a:xfrm>
            <a:off x="457200" y="205979"/>
            <a:ext cx="8229600" cy="1038030"/>
          </a:xfrm>
        </p:spPr>
        <p:txBody>
          <a:bodyPr>
            <a:normAutofit/>
          </a:bodyPr>
          <a:lstStyle/>
          <a:p>
            <a:r>
              <a:rPr lang="en-US" sz="3600"/>
              <a:t>Biobased Products Encourage Innovation</a:t>
            </a:r>
          </a:p>
        </p:txBody>
      </p:sp>
      <p:pic>
        <p:nvPicPr>
          <p:cNvPr id="5" name="Picture 4" descr="Surgical stapler">
            <a:extLst>
              <a:ext uri="{FF2B5EF4-FFF2-40B4-BE49-F238E27FC236}">
                <a16:creationId xmlns:a16="http://schemas.microsoft.com/office/drawing/2014/main" id="{93A4E394-6826-D9D8-AE49-BBBAD47E4CF0}"/>
              </a:ext>
            </a:extLst>
          </p:cNvPr>
          <p:cNvPicPr>
            <a:picLocks noChangeAspect="1"/>
          </p:cNvPicPr>
          <p:nvPr/>
        </p:nvPicPr>
        <p:blipFill>
          <a:blip r:embed="rId3"/>
          <a:stretch>
            <a:fillRect/>
          </a:stretch>
        </p:blipFill>
        <p:spPr>
          <a:xfrm>
            <a:off x="748104" y="972475"/>
            <a:ext cx="1910036" cy="1682172"/>
          </a:xfrm>
          <a:prstGeom prst="rect">
            <a:avLst/>
          </a:prstGeom>
        </p:spPr>
      </p:pic>
      <p:sp>
        <p:nvSpPr>
          <p:cNvPr id="6" name="TextBox 5">
            <a:extLst>
              <a:ext uri="{FF2B5EF4-FFF2-40B4-BE49-F238E27FC236}">
                <a16:creationId xmlns:a16="http://schemas.microsoft.com/office/drawing/2014/main" id="{D55461E7-EA8D-1F75-2D2D-6D850472CF6B}"/>
              </a:ext>
            </a:extLst>
          </p:cNvPr>
          <p:cNvSpPr txBox="1"/>
          <p:nvPr/>
        </p:nvSpPr>
        <p:spPr>
          <a:xfrm>
            <a:off x="748104" y="2654647"/>
            <a:ext cx="1910036" cy="1046440"/>
          </a:xfrm>
          <a:prstGeom prst="rect">
            <a:avLst/>
          </a:prstGeom>
          <a:noFill/>
        </p:spPr>
        <p:txBody>
          <a:bodyPr wrap="square" rtlCol="0">
            <a:spAutoFit/>
          </a:bodyPr>
          <a:lstStyle/>
          <a:p>
            <a:r>
              <a:rPr lang="en-US" sz="1200" i="1" dirty="0" err="1"/>
              <a:t>NewGen</a:t>
            </a:r>
            <a:r>
              <a:rPr lang="en-US" sz="1200" i="1" dirty="0"/>
              <a:t> Surgical™ has 5 biobased  surgical products that have earned the USDA Certified Biobased Product Label (California)</a:t>
            </a:r>
          </a:p>
        </p:txBody>
      </p:sp>
      <p:pic>
        <p:nvPicPr>
          <p:cNvPr id="8" name="Picture 7" descr="Cutting Board from rice husks">
            <a:extLst>
              <a:ext uri="{FF2B5EF4-FFF2-40B4-BE49-F238E27FC236}">
                <a16:creationId xmlns:a16="http://schemas.microsoft.com/office/drawing/2014/main" id="{B9CEA125-9516-02F4-9502-837BC3CF73E5}"/>
              </a:ext>
            </a:extLst>
          </p:cNvPr>
          <p:cNvPicPr>
            <a:picLocks noChangeAspect="1"/>
          </p:cNvPicPr>
          <p:nvPr/>
        </p:nvPicPr>
        <p:blipFill>
          <a:blip r:embed="rId4"/>
          <a:stretch>
            <a:fillRect/>
          </a:stretch>
        </p:blipFill>
        <p:spPr>
          <a:xfrm>
            <a:off x="3024381" y="1287389"/>
            <a:ext cx="1443368" cy="1387659"/>
          </a:xfrm>
          <a:prstGeom prst="rect">
            <a:avLst/>
          </a:prstGeom>
        </p:spPr>
      </p:pic>
      <p:sp>
        <p:nvSpPr>
          <p:cNvPr id="9" name="TextBox 8">
            <a:extLst>
              <a:ext uri="{FF2B5EF4-FFF2-40B4-BE49-F238E27FC236}">
                <a16:creationId xmlns:a16="http://schemas.microsoft.com/office/drawing/2014/main" id="{72B53F16-529F-8401-EB85-F476A6930A50}"/>
              </a:ext>
            </a:extLst>
          </p:cNvPr>
          <p:cNvSpPr txBox="1"/>
          <p:nvPr/>
        </p:nvSpPr>
        <p:spPr>
          <a:xfrm>
            <a:off x="2895600" y="2718429"/>
            <a:ext cx="1910036" cy="646331"/>
          </a:xfrm>
          <a:prstGeom prst="rect">
            <a:avLst/>
          </a:prstGeom>
          <a:noFill/>
        </p:spPr>
        <p:txBody>
          <a:bodyPr wrap="square" rtlCol="0">
            <a:spAutoFit/>
          </a:bodyPr>
          <a:lstStyle/>
          <a:p>
            <a:r>
              <a:rPr lang="en-US" sz="1200" i="1" dirty="0"/>
              <a:t>Norwex  USA, Inc. cutting board from rice husk waste (Texas)</a:t>
            </a:r>
          </a:p>
        </p:txBody>
      </p:sp>
      <p:pic>
        <p:nvPicPr>
          <p:cNvPr id="2050" name="Picture 2" descr="Biobased leather alternative">
            <a:extLst>
              <a:ext uri="{FF2B5EF4-FFF2-40B4-BE49-F238E27FC236}">
                <a16:creationId xmlns:a16="http://schemas.microsoft.com/office/drawing/2014/main" id="{866A67D0-65C4-3194-E75F-7DA872850BC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30726" y="1244009"/>
            <a:ext cx="1683488" cy="1683488"/>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F45C913-036F-41A7-7156-21057FD27D7F}"/>
              </a:ext>
            </a:extLst>
          </p:cNvPr>
          <p:cNvSpPr txBox="1"/>
          <p:nvPr/>
        </p:nvSpPr>
        <p:spPr>
          <a:xfrm>
            <a:off x="4879784" y="2946098"/>
            <a:ext cx="1910036" cy="830997"/>
          </a:xfrm>
          <a:prstGeom prst="rect">
            <a:avLst/>
          </a:prstGeom>
          <a:noFill/>
        </p:spPr>
        <p:txBody>
          <a:bodyPr wrap="square" rtlCol="0">
            <a:spAutoFit/>
          </a:bodyPr>
          <a:lstStyle/>
          <a:p>
            <a:r>
              <a:rPr lang="en-US" sz="1200" i="1" dirty="0"/>
              <a:t>Baron Leather “Pure” products are a biobased leather alternative (Georgia)</a:t>
            </a:r>
          </a:p>
        </p:txBody>
      </p:sp>
      <p:pic>
        <p:nvPicPr>
          <p:cNvPr id="12" name="Picture 11" descr="Biobased construction hat">
            <a:extLst>
              <a:ext uri="{FF2B5EF4-FFF2-40B4-BE49-F238E27FC236}">
                <a16:creationId xmlns:a16="http://schemas.microsoft.com/office/drawing/2014/main" id="{9495DCF3-74DC-E20F-53BD-DC5D2DE03D6D}"/>
              </a:ext>
            </a:extLst>
          </p:cNvPr>
          <p:cNvPicPr>
            <a:picLocks noChangeAspect="1"/>
          </p:cNvPicPr>
          <p:nvPr/>
        </p:nvPicPr>
        <p:blipFill>
          <a:blip r:embed="rId6"/>
          <a:stretch>
            <a:fillRect/>
          </a:stretch>
        </p:blipFill>
        <p:spPr>
          <a:xfrm>
            <a:off x="6696268" y="1110824"/>
            <a:ext cx="2227992" cy="2069270"/>
          </a:xfrm>
          <a:prstGeom prst="rect">
            <a:avLst/>
          </a:prstGeom>
        </p:spPr>
      </p:pic>
      <p:sp>
        <p:nvSpPr>
          <p:cNvPr id="13" name="TextBox 12">
            <a:extLst>
              <a:ext uri="{FF2B5EF4-FFF2-40B4-BE49-F238E27FC236}">
                <a16:creationId xmlns:a16="http://schemas.microsoft.com/office/drawing/2014/main" id="{DB14545C-DE3A-233A-D4C8-572D9FB89286}"/>
              </a:ext>
            </a:extLst>
          </p:cNvPr>
          <p:cNvSpPr txBox="1"/>
          <p:nvPr/>
        </p:nvSpPr>
        <p:spPr>
          <a:xfrm>
            <a:off x="7101428" y="3181013"/>
            <a:ext cx="1910036" cy="677108"/>
          </a:xfrm>
          <a:prstGeom prst="rect">
            <a:avLst/>
          </a:prstGeom>
          <a:noFill/>
        </p:spPr>
        <p:txBody>
          <a:bodyPr wrap="square" rtlCol="0">
            <a:spAutoFit/>
          </a:bodyPr>
          <a:lstStyle/>
          <a:p>
            <a:r>
              <a:rPr lang="en-US" sz="1200" i="1" dirty="0" err="1"/>
              <a:t>Vgard</a:t>
            </a:r>
            <a:r>
              <a:rPr lang="en-US" sz="1400" i="1" dirty="0"/>
              <a:t>® </a:t>
            </a:r>
            <a:r>
              <a:rPr lang="en-US" sz="1200" i="1" dirty="0"/>
              <a:t>helmets and hardhats from sugarcane</a:t>
            </a:r>
          </a:p>
          <a:p>
            <a:r>
              <a:rPr lang="en-US" sz="1200" i="1" dirty="0"/>
              <a:t>(Pennsylvania)</a:t>
            </a:r>
          </a:p>
        </p:txBody>
      </p:sp>
      <p:pic>
        <p:nvPicPr>
          <p:cNvPr id="15" name="Picture 14" descr="Biobased memory foam pillow">
            <a:extLst>
              <a:ext uri="{FF2B5EF4-FFF2-40B4-BE49-F238E27FC236}">
                <a16:creationId xmlns:a16="http://schemas.microsoft.com/office/drawing/2014/main" id="{D3F932BB-3FAB-E491-44DE-0DC9C7421232}"/>
              </a:ext>
            </a:extLst>
          </p:cNvPr>
          <p:cNvPicPr>
            <a:picLocks noChangeAspect="1"/>
          </p:cNvPicPr>
          <p:nvPr/>
        </p:nvPicPr>
        <p:blipFill>
          <a:blip r:embed="rId7"/>
          <a:stretch>
            <a:fillRect/>
          </a:stretch>
        </p:blipFill>
        <p:spPr>
          <a:xfrm>
            <a:off x="2558209" y="3303689"/>
            <a:ext cx="1868221" cy="1633832"/>
          </a:xfrm>
          <a:prstGeom prst="rect">
            <a:avLst/>
          </a:prstGeom>
        </p:spPr>
      </p:pic>
      <p:sp>
        <p:nvSpPr>
          <p:cNvPr id="16" name="TextBox 15">
            <a:extLst>
              <a:ext uri="{FF2B5EF4-FFF2-40B4-BE49-F238E27FC236}">
                <a16:creationId xmlns:a16="http://schemas.microsoft.com/office/drawing/2014/main" id="{65D3D129-28B5-2754-B50B-A992626F4EA4}"/>
              </a:ext>
            </a:extLst>
          </p:cNvPr>
          <p:cNvSpPr txBox="1"/>
          <p:nvPr/>
        </p:nvSpPr>
        <p:spPr>
          <a:xfrm>
            <a:off x="4426430" y="3965527"/>
            <a:ext cx="1910036" cy="646331"/>
          </a:xfrm>
          <a:prstGeom prst="rect">
            <a:avLst/>
          </a:prstGeom>
          <a:noFill/>
        </p:spPr>
        <p:txBody>
          <a:bodyPr wrap="square" rtlCol="0">
            <a:spAutoFit/>
          </a:bodyPr>
          <a:lstStyle/>
          <a:p>
            <a:r>
              <a:rPr lang="en-US" sz="1200" i="1" dirty="0" err="1"/>
              <a:t>Sinomax</a:t>
            </a:r>
            <a:r>
              <a:rPr lang="en-US" sz="1200" i="1" dirty="0"/>
              <a:t>-USA memory foam products from bamboo and soy  (Texas)</a:t>
            </a:r>
          </a:p>
        </p:txBody>
      </p:sp>
    </p:spTree>
    <p:extLst>
      <p:ext uri="{BB962C8B-B14F-4D97-AF65-F5344CB8AC3E}">
        <p14:creationId xmlns:p14="http://schemas.microsoft.com/office/powerpoint/2010/main" val="3309080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29"/>
          <p:cNvSpPr txBox="1">
            <a:spLocks noGrp="1"/>
          </p:cNvSpPr>
          <p:nvPr>
            <p:ph type="title"/>
          </p:nvPr>
        </p:nvSpPr>
        <p:spPr>
          <a:xfrm>
            <a:off x="457200" y="100904"/>
            <a:ext cx="8229600" cy="857250"/>
          </a:xfrm>
          <a:prstGeom prst="rect">
            <a:avLst/>
          </a:prstGeom>
          <a:noFill/>
          <a:ln>
            <a:noFill/>
          </a:ln>
        </p:spPr>
        <p:txBody>
          <a:bodyPr spcFirstLastPara="1" wrap="square" lIns="91425" tIns="91425" rIns="91425" bIns="91425" anchor="t" anchorCtr="0">
            <a:noAutofit/>
          </a:bodyPr>
          <a:lstStyle/>
          <a:p>
            <a:pPr marL="0" lvl="0" indent="0">
              <a:lnSpc>
                <a:spcPct val="100000"/>
              </a:lnSpc>
              <a:spcBef>
                <a:spcPts val="0"/>
              </a:spcBef>
              <a:spcAft>
                <a:spcPts val="0"/>
              </a:spcAft>
              <a:buSzPts val="1400"/>
            </a:pPr>
            <a:r>
              <a:rPr lang="en-US" sz="4000" dirty="0"/>
              <a:t>Purchasing Biobased Products: </a:t>
            </a:r>
            <a:br>
              <a:rPr lang="en-US" sz="4000" dirty="0"/>
            </a:br>
            <a:r>
              <a:rPr lang="en-US" sz="4000" dirty="0"/>
              <a:t>Retail Stores</a:t>
            </a:r>
            <a:endParaRPr sz="4000" dirty="0"/>
          </a:p>
        </p:txBody>
      </p:sp>
      <p:pic>
        <p:nvPicPr>
          <p:cNvPr id="6" name="Picture 5" descr="Biobased carpet cleaner from Walmart">
            <a:extLst>
              <a:ext uri="{FF2B5EF4-FFF2-40B4-BE49-F238E27FC236}">
                <a16:creationId xmlns:a16="http://schemas.microsoft.com/office/drawing/2014/main" id="{9017063F-8DF2-57EA-69EE-DEA4F265292C}"/>
              </a:ext>
            </a:extLst>
          </p:cNvPr>
          <p:cNvPicPr>
            <a:picLocks noChangeAspect="1"/>
          </p:cNvPicPr>
          <p:nvPr/>
        </p:nvPicPr>
        <p:blipFill>
          <a:blip r:embed="rId3"/>
          <a:stretch>
            <a:fillRect/>
          </a:stretch>
        </p:blipFill>
        <p:spPr>
          <a:xfrm>
            <a:off x="659768" y="854427"/>
            <a:ext cx="1070970" cy="2092441"/>
          </a:xfrm>
          <a:prstGeom prst="rect">
            <a:avLst/>
          </a:prstGeom>
        </p:spPr>
      </p:pic>
      <p:sp>
        <p:nvSpPr>
          <p:cNvPr id="232" name="Google Shape;232;p29"/>
          <p:cNvSpPr txBox="1"/>
          <p:nvPr/>
        </p:nvSpPr>
        <p:spPr>
          <a:xfrm>
            <a:off x="376605" y="2946868"/>
            <a:ext cx="1295400" cy="46162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Carpet Clea</a:t>
            </a:r>
            <a:r>
              <a:rPr lang="en-US" sz="1200">
                <a:solidFill>
                  <a:srgbClr val="000000"/>
                </a:solidFill>
                <a:latin typeface="Arial"/>
                <a:ea typeface="Arial"/>
                <a:cs typeface="Arial"/>
                <a:sym typeface="Arial"/>
              </a:rPr>
              <a:t>ner</a:t>
            </a:r>
            <a:r>
              <a:rPr lang="en-US" sz="1200" b="0" i="0" u="none" strike="noStrike" cap="none">
                <a:solidFill>
                  <a:srgbClr val="000000"/>
                </a:solidFill>
                <a:latin typeface="Arial"/>
                <a:ea typeface="Arial"/>
                <a:cs typeface="Arial"/>
                <a:sym typeface="Arial"/>
              </a:rPr>
              <a:t> Walmart</a:t>
            </a:r>
            <a:endParaRPr/>
          </a:p>
        </p:txBody>
      </p:sp>
      <p:pic>
        <p:nvPicPr>
          <p:cNvPr id="8" name="Picture 7" descr="Biobased multi-purpose cleaner available at Target">
            <a:extLst>
              <a:ext uri="{FF2B5EF4-FFF2-40B4-BE49-F238E27FC236}">
                <a16:creationId xmlns:a16="http://schemas.microsoft.com/office/drawing/2014/main" id="{C5DDF333-7DE7-00BA-7BC6-3E6E4D95F851}"/>
              </a:ext>
            </a:extLst>
          </p:cNvPr>
          <p:cNvPicPr>
            <a:picLocks noChangeAspect="1"/>
          </p:cNvPicPr>
          <p:nvPr/>
        </p:nvPicPr>
        <p:blipFill>
          <a:blip r:embed="rId4"/>
          <a:stretch>
            <a:fillRect/>
          </a:stretch>
        </p:blipFill>
        <p:spPr>
          <a:xfrm>
            <a:off x="2307000" y="1433965"/>
            <a:ext cx="2002014" cy="1271218"/>
          </a:xfrm>
          <a:prstGeom prst="rect">
            <a:avLst/>
          </a:prstGeom>
        </p:spPr>
      </p:pic>
      <p:sp>
        <p:nvSpPr>
          <p:cNvPr id="234" name="Google Shape;234;p29"/>
          <p:cNvSpPr txBox="1"/>
          <p:nvPr/>
        </p:nvSpPr>
        <p:spPr>
          <a:xfrm>
            <a:off x="2436349" y="2717664"/>
            <a:ext cx="1540189" cy="46162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dirty="0">
                <a:solidFill>
                  <a:srgbClr val="000000"/>
                </a:solidFill>
                <a:latin typeface="Arial"/>
                <a:cs typeface="Arial"/>
                <a:sym typeface="Arial"/>
              </a:rPr>
              <a:t>Multi-Purpose Cleaner - Target</a:t>
            </a:r>
            <a:endParaRPr dirty="0"/>
          </a:p>
        </p:txBody>
      </p:sp>
      <p:pic>
        <p:nvPicPr>
          <p:cNvPr id="16" name="Picture 15" descr="Biobased chair mat">
            <a:extLst>
              <a:ext uri="{FF2B5EF4-FFF2-40B4-BE49-F238E27FC236}">
                <a16:creationId xmlns:a16="http://schemas.microsoft.com/office/drawing/2014/main" id="{17432EC1-27AD-098B-776C-0C0EA7B8F8F2}"/>
              </a:ext>
            </a:extLst>
          </p:cNvPr>
          <p:cNvPicPr>
            <a:picLocks noChangeAspect="1"/>
          </p:cNvPicPr>
          <p:nvPr/>
        </p:nvPicPr>
        <p:blipFill>
          <a:blip r:embed="rId5"/>
          <a:stretch>
            <a:fillRect/>
          </a:stretch>
        </p:blipFill>
        <p:spPr>
          <a:xfrm>
            <a:off x="4631013" y="1451236"/>
            <a:ext cx="1997596" cy="1391020"/>
          </a:xfrm>
          <a:prstGeom prst="rect">
            <a:avLst/>
          </a:prstGeom>
        </p:spPr>
      </p:pic>
      <p:sp>
        <p:nvSpPr>
          <p:cNvPr id="236" name="Google Shape;236;p29"/>
          <p:cNvSpPr txBox="1"/>
          <p:nvPr/>
        </p:nvSpPr>
        <p:spPr>
          <a:xfrm>
            <a:off x="4781548" y="2852393"/>
            <a:ext cx="1540189" cy="46162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dirty="0" err="1">
                <a:solidFill>
                  <a:srgbClr val="000000"/>
                </a:solidFill>
                <a:latin typeface="Arial"/>
                <a:ea typeface="Arial"/>
                <a:cs typeface="Arial"/>
                <a:sym typeface="Arial"/>
              </a:rPr>
              <a:t>Skilcraft</a:t>
            </a:r>
            <a:r>
              <a:rPr lang="en-US" sz="1200" b="0" i="0" u="none" strike="noStrike" cap="none" dirty="0">
                <a:solidFill>
                  <a:srgbClr val="000000"/>
                </a:solidFill>
                <a:latin typeface="Arial"/>
                <a:ea typeface="Arial"/>
                <a:cs typeface="Arial"/>
                <a:sym typeface="Arial"/>
              </a:rPr>
              <a:t>® Products Office Depot</a:t>
            </a:r>
            <a:endParaRPr dirty="0"/>
          </a:p>
        </p:txBody>
      </p:sp>
      <p:pic>
        <p:nvPicPr>
          <p:cNvPr id="3" name="Picture 2" descr="Simple Truth Laundry Detergent - Kroger">
            <a:extLst>
              <a:ext uri="{FF2B5EF4-FFF2-40B4-BE49-F238E27FC236}">
                <a16:creationId xmlns:a16="http://schemas.microsoft.com/office/drawing/2014/main" id="{D35318A5-6966-D262-1752-CA090EBC91B2}"/>
              </a:ext>
            </a:extLst>
          </p:cNvPr>
          <p:cNvPicPr>
            <a:picLocks noChangeAspect="1"/>
          </p:cNvPicPr>
          <p:nvPr/>
        </p:nvPicPr>
        <p:blipFill>
          <a:blip r:embed="rId6"/>
          <a:stretch>
            <a:fillRect/>
          </a:stretch>
        </p:blipFill>
        <p:spPr>
          <a:xfrm>
            <a:off x="6970705" y="852173"/>
            <a:ext cx="1535443" cy="1865491"/>
          </a:xfrm>
          <a:prstGeom prst="rect">
            <a:avLst/>
          </a:prstGeom>
        </p:spPr>
      </p:pic>
      <p:sp>
        <p:nvSpPr>
          <p:cNvPr id="4" name="Google Shape;240;p29">
            <a:extLst>
              <a:ext uri="{FF2B5EF4-FFF2-40B4-BE49-F238E27FC236}">
                <a16:creationId xmlns:a16="http://schemas.microsoft.com/office/drawing/2014/main" id="{1689F7F0-C5F7-A436-E76B-64AFDACE2208}"/>
              </a:ext>
            </a:extLst>
          </p:cNvPr>
          <p:cNvSpPr txBox="1"/>
          <p:nvPr/>
        </p:nvSpPr>
        <p:spPr>
          <a:xfrm>
            <a:off x="7283084" y="2763205"/>
            <a:ext cx="1295400" cy="64629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dirty="0">
                <a:solidFill>
                  <a:srgbClr val="000000"/>
                </a:solidFill>
                <a:latin typeface="Arial"/>
                <a:cs typeface="Arial"/>
                <a:sym typeface="Arial"/>
              </a:rPr>
              <a:t>Laundry Detergent</a:t>
            </a:r>
            <a:endParaRPr dirty="0"/>
          </a:p>
          <a:p>
            <a:pPr marL="0" marR="0" lvl="0" indent="0" algn="ctr" rtl="0">
              <a:lnSpc>
                <a:spcPct val="100000"/>
              </a:lnSpc>
              <a:spcBef>
                <a:spcPts val="0"/>
              </a:spcBef>
              <a:spcAft>
                <a:spcPts val="0"/>
              </a:spcAft>
              <a:buNone/>
            </a:pPr>
            <a:r>
              <a:rPr lang="en-US" sz="1200" b="0" i="0" u="none" strike="noStrike" cap="none" dirty="0">
                <a:solidFill>
                  <a:srgbClr val="000000"/>
                </a:solidFill>
                <a:latin typeface="Arial"/>
                <a:ea typeface="Arial"/>
                <a:cs typeface="Arial"/>
                <a:sym typeface="Arial"/>
              </a:rPr>
              <a:t>Kroger</a:t>
            </a:r>
            <a:endParaRPr dirty="0"/>
          </a:p>
        </p:txBody>
      </p:sp>
      <p:pic>
        <p:nvPicPr>
          <p:cNvPr id="1026" name="Picture 2" descr="Wakefield 1 Pound Premium Biochar Organic Garden Soil Conditioner">
            <a:extLst>
              <a:ext uri="{FF2B5EF4-FFF2-40B4-BE49-F238E27FC236}">
                <a16:creationId xmlns:a16="http://schemas.microsoft.com/office/drawing/2014/main" id="{2587FB6C-242C-C484-619E-6ED3C3835FC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72961" y="3375595"/>
            <a:ext cx="1099044" cy="1585442"/>
          </a:xfrm>
          <a:prstGeom prst="rect">
            <a:avLst/>
          </a:prstGeom>
          <a:noFill/>
          <a:extLst>
            <a:ext uri="{909E8E84-426E-40DD-AFC4-6F175D3DCCD1}">
              <a14:hiddenFill xmlns:a14="http://schemas.microsoft.com/office/drawing/2010/main">
                <a:solidFill>
                  <a:srgbClr val="FFFFFF"/>
                </a:solidFill>
              </a14:hiddenFill>
            </a:ext>
          </a:extLst>
        </p:spPr>
      </p:pic>
      <p:sp>
        <p:nvSpPr>
          <p:cNvPr id="240" name="Google Shape;240;p29"/>
          <p:cNvSpPr txBox="1"/>
          <p:nvPr/>
        </p:nvSpPr>
        <p:spPr>
          <a:xfrm>
            <a:off x="1609010" y="3827408"/>
            <a:ext cx="1295400" cy="46162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dirty="0">
                <a:solidFill>
                  <a:srgbClr val="000000"/>
                </a:solidFill>
                <a:latin typeface="Arial"/>
                <a:ea typeface="Arial"/>
                <a:cs typeface="Arial"/>
                <a:sym typeface="Arial"/>
              </a:rPr>
              <a:t>Soil Conditioner</a:t>
            </a:r>
            <a:r>
              <a:rPr lang="en-US" sz="1200" b="0" i="0" u="none" strike="noStrike" cap="none" dirty="0">
                <a:solidFill>
                  <a:srgbClr val="000000"/>
                </a:solidFill>
                <a:latin typeface="Arial"/>
                <a:ea typeface="Arial"/>
                <a:cs typeface="Arial"/>
                <a:sym typeface="Arial"/>
              </a:rPr>
              <a:t> </a:t>
            </a:r>
            <a:endParaRPr dirty="0"/>
          </a:p>
          <a:p>
            <a:pPr marL="0" marR="0" lvl="0" indent="0" algn="ctr" rtl="0">
              <a:lnSpc>
                <a:spcPct val="100000"/>
              </a:lnSpc>
              <a:spcBef>
                <a:spcPts val="0"/>
              </a:spcBef>
              <a:spcAft>
                <a:spcPts val="0"/>
              </a:spcAft>
              <a:buNone/>
            </a:pPr>
            <a:r>
              <a:rPr lang="en-US" sz="1200" dirty="0">
                <a:solidFill>
                  <a:srgbClr val="000000"/>
                </a:solidFill>
                <a:latin typeface="Arial"/>
                <a:cs typeface="Arial"/>
                <a:sym typeface="Arial"/>
              </a:rPr>
              <a:t>Lowes</a:t>
            </a:r>
            <a:endParaRPr dirty="0"/>
          </a:p>
        </p:txBody>
      </p:sp>
      <p:pic>
        <p:nvPicPr>
          <p:cNvPr id="241" name="Google Shape;241;p29" descr="Biobased Coffee Filters"/>
          <p:cNvPicPr preferRelativeResize="0"/>
          <p:nvPr/>
        </p:nvPicPr>
        <p:blipFill rotWithShape="1">
          <a:blip r:embed="rId8">
            <a:alphaModFix/>
          </a:blip>
          <a:srcRect/>
          <a:stretch/>
        </p:blipFill>
        <p:spPr>
          <a:xfrm>
            <a:off x="3282763" y="3330474"/>
            <a:ext cx="1074402" cy="1630563"/>
          </a:xfrm>
          <a:prstGeom prst="rect">
            <a:avLst/>
          </a:prstGeom>
          <a:noFill/>
          <a:ln>
            <a:noFill/>
          </a:ln>
        </p:spPr>
      </p:pic>
      <p:sp>
        <p:nvSpPr>
          <p:cNvPr id="242" name="Google Shape;242;p29"/>
          <p:cNvSpPr txBox="1"/>
          <p:nvPr/>
        </p:nvSpPr>
        <p:spPr>
          <a:xfrm>
            <a:off x="4206394" y="4503818"/>
            <a:ext cx="1295400"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Coffee Filters </a:t>
            </a:r>
            <a:endParaRPr/>
          </a:p>
          <a:p>
            <a:pPr marL="0" marR="0" lvl="0" indent="0" algn="ctr"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Whole Foods</a:t>
            </a:r>
            <a:endParaRPr/>
          </a:p>
        </p:txBody>
      </p:sp>
      <p:pic>
        <p:nvPicPr>
          <p:cNvPr id="243" name="Google Shape;243;p29" descr="Image of Hand sanitizer"/>
          <p:cNvPicPr preferRelativeResize="0"/>
          <p:nvPr/>
        </p:nvPicPr>
        <p:blipFill rotWithShape="1">
          <a:blip r:embed="rId9">
            <a:alphaModFix/>
          </a:blip>
          <a:srcRect/>
          <a:stretch/>
        </p:blipFill>
        <p:spPr>
          <a:xfrm>
            <a:off x="6079128" y="3116432"/>
            <a:ext cx="1047619" cy="2019048"/>
          </a:xfrm>
          <a:prstGeom prst="rect">
            <a:avLst/>
          </a:prstGeom>
          <a:noFill/>
          <a:ln>
            <a:noFill/>
          </a:ln>
        </p:spPr>
      </p:pic>
      <p:sp>
        <p:nvSpPr>
          <p:cNvPr id="244" name="Google Shape;244;p29"/>
          <p:cNvSpPr txBox="1"/>
          <p:nvPr/>
        </p:nvSpPr>
        <p:spPr>
          <a:xfrm>
            <a:off x="7000757" y="3829662"/>
            <a:ext cx="1295400"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Hand Sanitizer CVS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0"/>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a:spcBef>
                <a:spcPts val="0"/>
              </a:spcBef>
              <a:buSzPts val="1400"/>
            </a:pPr>
            <a:r>
              <a:rPr lang="en-US" sz="4000" dirty="0"/>
              <a:t>Purchasing Biobased Products in Online Catalogs</a:t>
            </a:r>
            <a:endParaRPr sz="4000" dirty="0"/>
          </a:p>
        </p:txBody>
      </p:sp>
      <p:pic>
        <p:nvPicPr>
          <p:cNvPr id="251" name="Google Shape;251;p30" descr="Industrail Degreaser Available from Grainger Industrial Supply"/>
          <p:cNvPicPr preferRelativeResize="0"/>
          <p:nvPr/>
        </p:nvPicPr>
        <p:blipFill rotWithShape="1">
          <a:blip r:embed="rId3">
            <a:alphaModFix/>
          </a:blip>
          <a:srcRect l="10604" r="6826"/>
          <a:stretch/>
        </p:blipFill>
        <p:spPr>
          <a:xfrm>
            <a:off x="1402201" y="1509694"/>
            <a:ext cx="593390" cy="941165"/>
          </a:xfrm>
          <a:prstGeom prst="rect">
            <a:avLst/>
          </a:prstGeom>
          <a:noFill/>
          <a:ln>
            <a:noFill/>
          </a:ln>
        </p:spPr>
      </p:pic>
      <p:sp>
        <p:nvSpPr>
          <p:cNvPr id="252" name="Google Shape;252;p30"/>
          <p:cNvSpPr txBox="1"/>
          <p:nvPr/>
        </p:nvSpPr>
        <p:spPr>
          <a:xfrm>
            <a:off x="803676" y="2571750"/>
            <a:ext cx="1540189" cy="64633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dirty="0">
                <a:solidFill>
                  <a:srgbClr val="000000"/>
                </a:solidFill>
                <a:latin typeface="Arial"/>
                <a:ea typeface="Arial"/>
                <a:cs typeface="Arial"/>
                <a:sym typeface="Arial"/>
              </a:rPr>
              <a:t>Degreaser</a:t>
            </a:r>
            <a:endParaRPr dirty="0"/>
          </a:p>
          <a:p>
            <a:pPr marL="0" marR="0" lvl="0" indent="0" algn="ctr" rtl="0">
              <a:lnSpc>
                <a:spcPct val="100000"/>
              </a:lnSpc>
              <a:spcBef>
                <a:spcPts val="0"/>
              </a:spcBef>
              <a:spcAft>
                <a:spcPts val="0"/>
              </a:spcAft>
              <a:buNone/>
            </a:pPr>
            <a:r>
              <a:rPr lang="en-US" sz="1200" b="0" i="0" u="none" strike="noStrike" cap="none" dirty="0">
                <a:solidFill>
                  <a:srgbClr val="000000"/>
                </a:solidFill>
                <a:latin typeface="Arial"/>
                <a:ea typeface="Arial"/>
                <a:cs typeface="Arial"/>
                <a:sym typeface="Arial"/>
              </a:rPr>
              <a:t>Grainger Industrial Supply</a:t>
            </a:r>
            <a:endParaRPr dirty="0"/>
          </a:p>
        </p:txBody>
      </p:sp>
      <p:pic>
        <p:nvPicPr>
          <p:cNvPr id="255" name="Google Shape;255;p30" descr="Biobased multi-purpose lithium grease available from Amazon"/>
          <p:cNvPicPr preferRelativeResize="0"/>
          <p:nvPr/>
        </p:nvPicPr>
        <p:blipFill rotWithShape="1">
          <a:blip r:embed="rId4">
            <a:alphaModFix/>
          </a:blip>
          <a:srcRect l="8196" t="6036" r="6007"/>
          <a:stretch/>
        </p:blipFill>
        <p:spPr>
          <a:xfrm>
            <a:off x="3311339" y="1558033"/>
            <a:ext cx="933461" cy="1136238"/>
          </a:xfrm>
          <a:prstGeom prst="rect">
            <a:avLst/>
          </a:prstGeom>
          <a:noFill/>
          <a:ln>
            <a:noFill/>
          </a:ln>
        </p:spPr>
      </p:pic>
      <p:sp>
        <p:nvSpPr>
          <p:cNvPr id="256" name="Google Shape;256;p30"/>
          <p:cNvSpPr txBox="1"/>
          <p:nvPr/>
        </p:nvSpPr>
        <p:spPr>
          <a:xfrm>
            <a:off x="3114259" y="2727410"/>
            <a:ext cx="1540189"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dirty="0">
                <a:solidFill>
                  <a:srgbClr val="000000"/>
                </a:solidFill>
                <a:latin typeface="Arial"/>
                <a:ea typeface="Arial"/>
                <a:cs typeface="Arial"/>
                <a:sym typeface="Arial"/>
              </a:rPr>
              <a:t>Lithium Grease</a:t>
            </a:r>
            <a:endParaRPr dirty="0"/>
          </a:p>
          <a:p>
            <a:pPr marL="0" marR="0" lvl="0" indent="0" algn="ctr" rtl="0">
              <a:lnSpc>
                <a:spcPct val="100000"/>
              </a:lnSpc>
              <a:spcBef>
                <a:spcPts val="0"/>
              </a:spcBef>
              <a:spcAft>
                <a:spcPts val="0"/>
              </a:spcAft>
              <a:buNone/>
            </a:pPr>
            <a:r>
              <a:rPr lang="en-US" sz="1200" b="0" i="0" u="none" strike="noStrike" cap="none" dirty="0">
                <a:solidFill>
                  <a:srgbClr val="000000"/>
                </a:solidFill>
                <a:latin typeface="Arial"/>
                <a:ea typeface="Arial"/>
                <a:cs typeface="Arial"/>
                <a:sym typeface="Arial"/>
              </a:rPr>
              <a:t>Amazon</a:t>
            </a:r>
            <a:endParaRPr dirty="0"/>
          </a:p>
        </p:txBody>
      </p:sp>
      <p:pic>
        <p:nvPicPr>
          <p:cNvPr id="3" name="Picture 2" descr="Image of box of RID-X">
            <a:extLst>
              <a:ext uri="{FF2B5EF4-FFF2-40B4-BE49-F238E27FC236}">
                <a16:creationId xmlns:a16="http://schemas.microsoft.com/office/drawing/2014/main" id="{0DB4D007-8E51-F990-A6B3-55B5F4E6AC5B}"/>
              </a:ext>
            </a:extLst>
          </p:cNvPr>
          <p:cNvPicPr>
            <a:picLocks noChangeAspect="1"/>
          </p:cNvPicPr>
          <p:nvPr/>
        </p:nvPicPr>
        <p:blipFill>
          <a:blip r:embed="rId5"/>
          <a:stretch>
            <a:fillRect/>
          </a:stretch>
        </p:blipFill>
        <p:spPr>
          <a:xfrm>
            <a:off x="5212273" y="1498114"/>
            <a:ext cx="1372169" cy="1460128"/>
          </a:xfrm>
          <a:prstGeom prst="rect">
            <a:avLst/>
          </a:prstGeom>
        </p:spPr>
      </p:pic>
      <p:sp>
        <p:nvSpPr>
          <p:cNvPr id="258" name="Google Shape;258;p30"/>
          <p:cNvSpPr txBox="1"/>
          <p:nvPr/>
        </p:nvSpPr>
        <p:spPr>
          <a:xfrm>
            <a:off x="5014894" y="2916012"/>
            <a:ext cx="1540189" cy="46162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dirty="0">
                <a:solidFill>
                  <a:srgbClr val="000000"/>
                </a:solidFill>
                <a:latin typeface="Arial"/>
                <a:cs typeface="Arial"/>
                <a:sym typeface="Arial"/>
              </a:rPr>
              <a:t>Rid-X</a:t>
            </a:r>
            <a:endParaRPr dirty="0"/>
          </a:p>
          <a:p>
            <a:pPr marL="0" marR="0" lvl="0" indent="0" algn="ctr" rtl="0">
              <a:lnSpc>
                <a:spcPct val="100000"/>
              </a:lnSpc>
              <a:spcBef>
                <a:spcPts val="0"/>
              </a:spcBef>
              <a:spcAft>
                <a:spcPts val="0"/>
              </a:spcAft>
              <a:buNone/>
            </a:pPr>
            <a:r>
              <a:rPr lang="en-US" sz="1200" b="0" i="0" u="none" strike="noStrike" cap="none" dirty="0" err="1">
                <a:solidFill>
                  <a:srgbClr val="000000"/>
                </a:solidFill>
                <a:latin typeface="Arial"/>
                <a:ea typeface="Arial"/>
                <a:cs typeface="Arial"/>
                <a:sym typeface="Arial"/>
              </a:rPr>
              <a:t>Ebay</a:t>
            </a:r>
            <a:endParaRPr sz="1200" b="0" i="0" u="none" strike="noStrike" cap="none" dirty="0">
              <a:solidFill>
                <a:srgbClr val="000000"/>
              </a:solidFill>
              <a:latin typeface="Arial"/>
              <a:ea typeface="Arial"/>
              <a:cs typeface="Arial"/>
              <a:sym typeface="Arial"/>
            </a:endParaRPr>
          </a:p>
        </p:txBody>
      </p:sp>
      <p:pic>
        <p:nvPicPr>
          <p:cNvPr id="5" name="Picture 4" descr="Image of a Natural Origins ChairMAT 36x48">
            <a:extLst>
              <a:ext uri="{FF2B5EF4-FFF2-40B4-BE49-F238E27FC236}">
                <a16:creationId xmlns:a16="http://schemas.microsoft.com/office/drawing/2014/main" id="{1B0E314B-7829-B4F9-DBEB-F7BA4B486D89}"/>
              </a:ext>
            </a:extLst>
          </p:cNvPr>
          <p:cNvPicPr>
            <a:picLocks noChangeAspect="1"/>
          </p:cNvPicPr>
          <p:nvPr/>
        </p:nvPicPr>
        <p:blipFill>
          <a:blip r:embed="rId6"/>
          <a:stretch>
            <a:fillRect/>
          </a:stretch>
        </p:blipFill>
        <p:spPr>
          <a:xfrm>
            <a:off x="6994813" y="1068377"/>
            <a:ext cx="1493972" cy="1460128"/>
          </a:xfrm>
          <a:prstGeom prst="rect">
            <a:avLst/>
          </a:prstGeom>
        </p:spPr>
      </p:pic>
      <p:sp>
        <p:nvSpPr>
          <p:cNvPr id="260" name="Google Shape;260;p30"/>
          <p:cNvSpPr txBox="1"/>
          <p:nvPr/>
        </p:nvSpPr>
        <p:spPr>
          <a:xfrm>
            <a:off x="7010400" y="2767940"/>
            <a:ext cx="1540189"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dirty="0">
                <a:solidFill>
                  <a:srgbClr val="000000"/>
                </a:solidFill>
                <a:latin typeface="Arial"/>
                <a:ea typeface="Arial"/>
                <a:cs typeface="Arial"/>
                <a:sym typeface="Arial"/>
              </a:rPr>
              <a:t>Chair Mat</a:t>
            </a:r>
            <a:endParaRPr sz="12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r>
              <a:rPr lang="en-US" sz="1200" b="0" i="0" u="none" strike="noStrike" cap="none" dirty="0">
                <a:solidFill>
                  <a:srgbClr val="000000"/>
                </a:solidFill>
                <a:latin typeface="Arial"/>
                <a:ea typeface="Arial"/>
                <a:cs typeface="Arial"/>
                <a:sym typeface="Arial"/>
              </a:rPr>
              <a:t>Overstock</a:t>
            </a:r>
            <a:endParaRPr dirty="0"/>
          </a:p>
        </p:txBody>
      </p:sp>
      <p:pic>
        <p:nvPicPr>
          <p:cNvPr id="261" name="Google Shape;261;p30" descr="Biobased Firearm Cleaners available at Searrs"/>
          <p:cNvPicPr preferRelativeResize="0"/>
          <p:nvPr/>
        </p:nvPicPr>
        <p:blipFill rotWithShape="1">
          <a:blip r:embed="rId7">
            <a:alphaModFix/>
          </a:blip>
          <a:srcRect/>
          <a:stretch/>
        </p:blipFill>
        <p:spPr>
          <a:xfrm>
            <a:off x="686435" y="3507835"/>
            <a:ext cx="952583" cy="1173582"/>
          </a:xfrm>
          <a:prstGeom prst="rect">
            <a:avLst/>
          </a:prstGeom>
          <a:noFill/>
          <a:ln>
            <a:noFill/>
          </a:ln>
        </p:spPr>
      </p:pic>
      <p:sp>
        <p:nvSpPr>
          <p:cNvPr id="262" name="Google Shape;262;p30"/>
          <p:cNvSpPr txBox="1"/>
          <p:nvPr/>
        </p:nvSpPr>
        <p:spPr>
          <a:xfrm>
            <a:off x="1331153" y="4010988"/>
            <a:ext cx="1540189"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Firearm Cleaners</a:t>
            </a:r>
            <a:endParaRPr/>
          </a:p>
          <a:p>
            <a:pPr marL="0" marR="0" lvl="0" indent="0" algn="ctr"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Walmart</a:t>
            </a:r>
            <a:endParaRPr/>
          </a:p>
        </p:txBody>
      </p:sp>
      <p:pic>
        <p:nvPicPr>
          <p:cNvPr id="7" name="Picture 6" descr="Hydraulic Fluid from Zoro">
            <a:extLst>
              <a:ext uri="{FF2B5EF4-FFF2-40B4-BE49-F238E27FC236}">
                <a16:creationId xmlns:a16="http://schemas.microsoft.com/office/drawing/2014/main" id="{5BD7DAB9-9138-EFF4-491B-9625F37DA0F9}"/>
              </a:ext>
            </a:extLst>
          </p:cNvPr>
          <p:cNvPicPr>
            <a:picLocks noChangeAspect="1"/>
          </p:cNvPicPr>
          <p:nvPr/>
        </p:nvPicPr>
        <p:blipFill>
          <a:blip r:embed="rId8"/>
          <a:stretch>
            <a:fillRect/>
          </a:stretch>
        </p:blipFill>
        <p:spPr>
          <a:xfrm>
            <a:off x="3084900" y="3284013"/>
            <a:ext cx="1246058" cy="1569243"/>
          </a:xfrm>
          <a:prstGeom prst="rect">
            <a:avLst/>
          </a:prstGeom>
        </p:spPr>
      </p:pic>
      <p:sp>
        <p:nvSpPr>
          <p:cNvPr id="264" name="Google Shape;264;p30"/>
          <p:cNvSpPr txBox="1"/>
          <p:nvPr/>
        </p:nvSpPr>
        <p:spPr>
          <a:xfrm>
            <a:off x="4244800" y="3792061"/>
            <a:ext cx="1540189" cy="46162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dirty="0">
                <a:solidFill>
                  <a:srgbClr val="000000"/>
                </a:solidFill>
                <a:latin typeface="Arial"/>
                <a:ea typeface="Arial"/>
                <a:cs typeface="Arial"/>
                <a:sym typeface="Arial"/>
              </a:rPr>
              <a:t>Hydraulic Fluid</a:t>
            </a:r>
          </a:p>
          <a:p>
            <a:pPr marL="0" marR="0" lvl="0" indent="0" algn="ctr" rtl="0">
              <a:lnSpc>
                <a:spcPct val="100000"/>
              </a:lnSpc>
              <a:spcBef>
                <a:spcPts val="0"/>
              </a:spcBef>
              <a:spcAft>
                <a:spcPts val="0"/>
              </a:spcAft>
              <a:buNone/>
            </a:pPr>
            <a:r>
              <a:rPr lang="en-US" sz="1200" b="0" i="0" u="none" strike="noStrike" cap="none" dirty="0" err="1">
                <a:solidFill>
                  <a:srgbClr val="000000"/>
                </a:solidFill>
                <a:latin typeface="Arial"/>
                <a:ea typeface="Arial"/>
                <a:cs typeface="Arial"/>
                <a:sym typeface="Arial"/>
              </a:rPr>
              <a:t>Zoro</a:t>
            </a:r>
            <a:endParaRPr sz="1200" b="0" i="0" u="none" strike="noStrike" cap="none" dirty="0">
              <a:solidFill>
                <a:srgbClr val="000000"/>
              </a:solidFill>
              <a:latin typeface="Arial"/>
              <a:ea typeface="Arial"/>
              <a:cs typeface="Arial"/>
              <a:sym typeface="Arial"/>
            </a:endParaRPr>
          </a:p>
        </p:txBody>
      </p:sp>
      <p:pic>
        <p:nvPicPr>
          <p:cNvPr id="9" name="Picture 8" descr="Image of a plastic jug of pink GOJO">
            <a:extLst>
              <a:ext uri="{FF2B5EF4-FFF2-40B4-BE49-F238E27FC236}">
                <a16:creationId xmlns:a16="http://schemas.microsoft.com/office/drawing/2014/main" id="{D5B971FA-DC64-E048-5EB7-32FC5CF2106E}"/>
              </a:ext>
            </a:extLst>
          </p:cNvPr>
          <p:cNvPicPr>
            <a:picLocks noChangeAspect="1"/>
          </p:cNvPicPr>
          <p:nvPr/>
        </p:nvPicPr>
        <p:blipFill>
          <a:blip r:embed="rId9"/>
          <a:stretch>
            <a:fillRect/>
          </a:stretch>
        </p:blipFill>
        <p:spPr>
          <a:xfrm>
            <a:off x="6014167" y="3275693"/>
            <a:ext cx="1224852" cy="1510254"/>
          </a:xfrm>
          <a:prstGeom prst="rect">
            <a:avLst/>
          </a:prstGeom>
        </p:spPr>
      </p:pic>
      <p:sp>
        <p:nvSpPr>
          <p:cNvPr id="266" name="Google Shape;266;p30"/>
          <p:cNvSpPr txBox="1"/>
          <p:nvPr/>
        </p:nvSpPr>
        <p:spPr>
          <a:xfrm>
            <a:off x="7178826" y="3719879"/>
            <a:ext cx="1540189" cy="83095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dirty="0">
                <a:solidFill>
                  <a:srgbClr val="000000"/>
                </a:solidFill>
                <a:latin typeface="Arial"/>
                <a:ea typeface="Arial"/>
                <a:cs typeface="Arial"/>
                <a:sym typeface="Arial"/>
              </a:rPr>
              <a:t>GOJO Hand Cleaner</a:t>
            </a:r>
          </a:p>
          <a:p>
            <a:pPr marL="0" marR="0" lvl="0" indent="0" algn="ctr" rtl="0">
              <a:lnSpc>
                <a:spcPct val="100000"/>
              </a:lnSpc>
              <a:spcBef>
                <a:spcPts val="0"/>
              </a:spcBef>
              <a:spcAft>
                <a:spcPts val="0"/>
              </a:spcAft>
              <a:buNone/>
            </a:pPr>
            <a:r>
              <a:rPr lang="en-US" sz="1200" b="0" i="0" u="none" strike="noStrike" cap="none" dirty="0">
                <a:solidFill>
                  <a:srgbClr val="000000"/>
                </a:solidFill>
                <a:latin typeface="Arial"/>
                <a:ea typeface="Arial"/>
                <a:cs typeface="Arial"/>
                <a:sym typeface="Arial"/>
              </a:rPr>
              <a:t>MSC Industrial Supplies</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457200" y="209227"/>
            <a:ext cx="8229600" cy="857100"/>
          </a:xfrm>
          <a:prstGeom prst="rect">
            <a:avLst/>
          </a:prstGeom>
          <a:noFill/>
          <a:ln>
            <a:noFill/>
          </a:ln>
        </p:spPr>
        <p:txBody>
          <a:bodyPr spcFirstLastPara="1" wrap="square" lIns="91425" tIns="91425" rIns="91425" bIns="91425" anchor="t" anchorCtr="0">
            <a:noAutofit/>
          </a:bodyPr>
          <a:lstStyle/>
          <a:p>
            <a:pPr marL="0" lvl="0" indent="0" rtl="0">
              <a:lnSpc>
                <a:spcPct val="100000"/>
              </a:lnSpc>
              <a:spcBef>
                <a:spcPts val="0"/>
              </a:spcBef>
              <a:spcAft>
                <a:spcPts val="0"/>
              </a:spcAft>
              <a:buSzPts val="1400"/>
              <a:buNone/>
            </a:pPr>
            <a:r>
              <a:rPr lang="en-US"/>
              <a:t>Course Objectives</a:t>
            </a:r>
            <a:endParaRPr/>
          </a:p>
        </p:txBody>
      </p:sp>
      <p:sp>
        <p:nvSpPr>
          <p:cNvPr id="69" name="Google Shape;69;p15"/>
          <p:cNvSpPr txBox="1">
            <a:spLocks noGrp="1"/>
          </p:cNvSpPr>
          <p:nvPr>
            <p:ph type="body" idx="1"/>
          </p:nvPr>
        </p:nvSpPr>
        <p:spPr>
          <a:xfrm>
            <a:off x="457200" y="1200150"/>
            <a:ext cx="6158016" cy="3394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400"/>
              </a:spcBef>
              <a:spcAft>
                <a:spcPts val="0"/>
              </a:spcAft>
              <a:buSzPts val="1400"/>
              <a:buNone/>
            </a:pPr>
            <a:r>
              <a:rPr lang="en-US" sz="1600" b="1" i="1"/>
              <a:t>After completing this course, you will be able to:</a:t>
            </a:r>
            <a:endParaRPr/>
          </a:p>
          <a:p>
            <a:pPr marL="0" lvl="0" indent="0" algn="l" rtl="0">
              <a:lnSpc>
                <a:spcPct val="100000"/>
              </a:lnSpc>
              <a:spcBef>
                <a:spcPts val="400"/>
              </a:spcBef>
              <a:spcAft>
                <a:spcPts val="0"/>
              </a:spcAft>
              <a:buSzPts val="1400"/>
              <a:buNone/>
            </a:pPr>
            <a:endParaRPr sz="1600" b="1"/>
          </a:p>
          <a:p>
            <a:pPr marL="285750" lvl="0" indent="-285750" algn="l" rtl="0">
              <a:lnSpc>
                <a:spcPct val="100000"/>
              </a:lnSpc>
              <a:spcBef>
                <a:spcPts val="400"/>
              </a:spcBef>
              <a:spcAft>
                <a:spcPts val="0"/>
              </a:spcAft>
              <a:buSzPts val="1400"/>
              <a:buFont typeface="Arial"/>
              <a:buChar char="•"/>
            </a:pPr>
            <a:r>
              <a:rPr lang="en-US" sz="1600"/>
              <a:t>Discuss the statutory basis for purchase and fleet card holders to give preference to biobased products.</a:t>
            </a:r>
            <a:endParaRPr>
              <a:cs typeface="Calibri"/>
            </a:endParaRPr>
          </a:p>
          <a:p>
            <a:pPr marL="285750" lvl="0" indent="-285750" algn="l" rtl="0">
              <a:lnSpc>
                <a:spcPct val="100000"/>
              </a:lnSpc>
              <a:spcBef>
                <a:spcPts val="400"/>
              </a:spcBef>
              <a:spcAft>
                <a:spcPts val="0"/>
              </a:spcAft>
              <a:buSzPts val="1400"/>
              <a:buFont typeface="Arial"/>
              <a:buChar char="•"/>
            </a:pPr>
            <a:r>
              <a:rPr lang="en-US" sz="1600"/>
              <a:t>Describe the positive effects of the use of biobased products on the planet, home, workplace, and U.S. economy.</a:t>
            </a:r>
            <a:endParaRPr/>
          </a:p>
          <a:p>
            <a:pPr marL="285750" lvl="0" indent="-285750" algn="l" rtl="0">
              <a:lnSpc>
                <a:spcPct val="100000"/>
              </a:lnSpc>
              <a:spcBef>
                <a:spcPts val="400"/>
              </a:spcBef>
              <a:spcAft>
                <a:spcPts val="0"/>
              </a:spcAft>
              <a:buSzPts val="1400"/>
              <a:buFont typeface="Arial"/>
              <a:buChar char="•"/>
            </a:pPr>
            <a:r>
              <a:rPr lang="en-US" sz="1600"/>
              <a:t>Explain to purchase card holders how to conduct market research to purchase biobased products.</a:t>
            </a:r>
            <a:endParaRPr/>
          </a:p>
          <a:p>
            <a:pPr marL="285750" lvl="0" indent="-285750" algn="l" rtl="0">
              <a:lnSpc>
                <a:spcPct val="100000"/>
              </a:lnSpc>
              <a:spcBef>
                <a:spcPts val="400"/>
              </a:spcBef>
              <a:spcAft>
                <a:spcPts val="0"/>
              </a:spcAft>
              <a:buSzPts val="1400"/>
              <a:buFont typeface="Arial"/>
              <a:buChar char="•"/>
            </a:pPr>
            <a:r>
              <a:rPr lang="en-US" sz="1600"/>
              <a:t>Inform purchase card holders on methods to locate biobased products in retail stores and online catalogs.</a:t>
            </a:r>
            <a:endParaRPr/>
          </a:p>
          <a:p>
            <a:pPr marL="285750" lvl="0" indent="-285750" algn="l" rtl="0">
              <a:lnSpc>
                <a:spcPct val="100000"/>
              </a:lnSpc>
              <a:spcBef>
                <a:spcPts val="400"/>
              </a:spcBef>
              <a:spcAft>
                <a:spcPts val="0"/>
              </a:spcAft>
              <a:buSzPts val="1400"/>
              <a:buFont typeface="Arial"/>
              <a:buChar char="•"/>
            </a:pPr>
            <a:r>
              <a:rPr lang="en-US" sz="1600"/>
              <a:t>Be proactive in encouraging purchase card holders to purchase and use biobased products.</a:t>
            </a:r>
            <a:endParaRPr/>
          </a:p>
          <a:p>
            <a:pPr marL="457200" lvl="0" indent="-228600" algn="l" rtl="0">
              <a:lnSpc>
                <a:spcPct val="100000"/>
              </a:lnSpc>
              <a:spcBef>
                <a:spcPts val="400"/>
              </a:spcBef>
              <a:spcAft>
                <a:spcPts val="0"/>
              </a:spcAft>
              <a:buClr>
                <a:schemeClr val="dk1"/>
              </a:buClr>
              <a:buSzPts val="1400"/>
              <a:buFont typeface="Arial"/>
              <a:buNone/>
            </a:pPr>
            <a:endParaRPr/>
          </a:p>
        </p:txBody>
      </p:sp>
      <p:pic>
        <p:nvPicPr>
          <p:cNvPr id="70" name="Google Shape;70;p15" descr="Two Skilcraft products that are biobased and available through AbilityOne.  Laundry detergent and a penetrating lubricant. "/>
          <p:cNvPicPr preferRelativeResize="0"/>
          <p:nvPr/>
        </p:nvPicPr>
        <p:blipFill rotWithShape="1">
          <a:blip r:embed="rId3">
            <a:alphaModFix/>
          </a:blip>
          <a:srcRect/>
          <a:stretch/>
        </p:blipFill>
        <p:spPr>
          <a:xfrm>
            <a:off x="6498258" y="2083980"/>
            <a:ext cx="2454356" cy="1847585"/>
          </a:xfrm>
          <a:prstGeom prst="rect">
            <a:avLst/>
          </a:prstGeom>
          <a:noFill/>
          <a:ln>
            <a:noFill/>
          </a:ln>
        </p:spPr>
      </p:pic>
      <p:sp>
        <p:nvSpPr>
          <p:cNvPr id="71" name="Google Shape;71;p15"/>
          <p:cNvSpPr txBox="1"/>
          <p:nvPr/>
        </p:nvSpPr>
        <p:spPr>
          <a:xfrm>
            <a:off x="6689644" y="3931565"/>
            <a:ext cx="2454356"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1" u="none" strike="noStrike" cap="none">
                <a:solidFill>
                  <a:srgbClr val="000000"/>
                </a:solidFill>
                <a:latin typeface="Arial"/>
                <a:ea typeface="Arial"/>
                <a:cs typeface="Arial"/>
                <a:sym typeface="Arial"/>
              </a:rPr>
              <a:t>Biobased Products Available Through AbilityOne</a:t>
            </a:r>
            <a:endParaRPr sz="1200" b="0" i="1" u="none" strike="noStrike" cap="non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1"/>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nSpc>
                <a:spcPct val="100000"/>
              </a:lnSpc>
              <a:spcBef>
                <a:spcPts val="0"/>
              </a:spcBef>
              <a:spcAft>
                <a:spcPts val="0"/>
              </a:spcAft>
              <a:buSzPts val="1400"/>
            </a:pPr>
            <a:r>
              <a:rPr lang="en-US" sz="4000" dirty="0"/>
              <a:t>Purchasing Biobased Products: </a:t>
            </a:r>
            <a:br>
              <a:rPr lang="en-US" sz="4000" dirty="0"/>
            </a:br>
            <a:r>
              <a:rPr lang="en-US" sz="4000" dirty="0"/>
              <a:t>GSA Advantage!®</a:t>
            </a:r>
            <a:endParaRPr sz="4000" dirty="0"/>
          </a:p>
        </p:txBody>
      </p:sp>
      <p:sp>
        <p:nvSpPr>
          <p:cNvPr id="273" name="Google Shape;273;p31"/>
          <p:cNvSpPr txBox="1"/>
          <p:nvPr/>
        </p:nvSpPr>
        <p:spPr>
          <a:xfrm>
            <a:off x="4369981" y="1639047"/>
            <a:ext cx="4061638" cy="523220"/>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Use Advanced Search </a:t>
            </a:r>
            <a:endParaRPr/>
          </a:p>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Click on BioPreferred Items </a:t>
            </a:r>
            <a:endParaRPr/>
          </a:p>
        </p:txBody>
      </p:sp>
      <p:pic>
        <p:nvPicPr>
          <p:cNvPr id="274" name="Google Shape;274;p31" descr="Screen shots of GSAAdvantage!"/>
          <p:cNvPicPr preferRelativeResize="0"/>
          <p:nvPr/>
        </p:nvPicPr>
        <p:blipFill rotWithShape="1">
          <a:blip r:embed="rId3">
            <a:alphaModFix/>
          </a:blip>
          <a:srcRect/>
          <a:stretch/>
        </p:blipFill>
        <p:spPr>
          <a:xfrm>
            <a:off x="397173" y="1560950"/>
            <a:ext cx="2964964" cy="3376571"/>
          </a:xfrm>
          <a:prstGeom prst="rect">
            <a:avLst/>
          </a:prstGeom>
          <a:noFill/>
          <a:ln>
            <a:noFill/>
          </a:ln>
        </p:spPr>
      </p:pic>
      <p:cxnSp>
        <p:nvCxnSpPr>
          <p:cNvPr id="275" name="Google Shape;275;p31">
            <a:extLst>
              <a:ext uri="{C183D7F6-B498-43B3-948B-1728B52AA6E4}">
                <adec:decorative xmlns:adec="http://schemas.microsoft.com/office/drawing/2017/decorative" val="1"/>
              </a:ext>
            </a:extLst>
          </p:cNvPr>
          <p:cNvCxnSpPr>
            <a:cxnSpLocks/>
          </p:cNvCxnSpPr>
          <p:nvPr/>
        </p:nvCxnSpPr>
        <p:spPr>
          <a:xfrm flipH="1">
            <a:off x="2517346" y="2072666"/>
            <a:ext cx="1012664" cy="445817"/>
          </a:xfrm>
          <a:prstGeom prst="straightConnector1">
            <a:avLst/>
          </a:prstGeom>
          <a:noFill/>
          <a:ln w="9525" cap="flat" cmpd="sng">
            <a:solidFill>
              <a:schemeClr val="dk1"/>
            </a:solidFill>
            <a:prstDash val="solid"/>
            <a:round/>
            <a:headEnd type="none" w="sm" len="sm"/>
            <a:tailEnd type="triangle" w="med" len="med"/>
          </a:ln>
        </p:spPr>
      </p:cxnSp>
      <p:pic>
        <p:nvPicPr>
          <p:cNvPr id="276" name="Google Shape;276;p31" descr="On GSAAdvantage! you can select &quot;BioPreferred Item&quot; to limit your search to biobased products."/>
          <p:cNvPicPr preferRelativeResize="0"/>
          <p:nvPr/>
        </p:nvPicPr>
        <p:blipFill rotWithShape="1">
          <a:blip r:embed="rId4">
            <a:alphaModFix/>
          </a:blip>
          <a:srcRect r="31210"/>
          <a:stretch/>
        </p:blipFill>
        <p:spPr>
          <a:xfrm>
            <a:off x="3362137" y="2625017"/>
            <a:ext cx="5530304" cy="2037086"/>
          </a:xfrm>
          <a:prstGeom prst="rect">
            <a:avLst/>
          </a:prstGeom>
          <a:noFill/>
          <a:ln>
            <a:noFill/>
          </a:ln>
        </p:spPr>
      </p:pic>
      <p:cxnSp>
        <p:nvCxnSpPr>
          <p:cNvPr id="277" name="Google Shape;277;p31">
            <a:extLst>
              <a:ext uri="{C183D7F6-B498-43B3-948B-1728B52AA6E4}">
                <adec:decorative xmlns:adec="http://schemas.microsoft.com/office/drawing/2017/decorative" val="1"/>
              </a:ext>
            </a:extLst>
          </p:cNvPr>
          <p:cNvCxnSpPr/>
          <p:nvPr/>
        </p:nvCxnSpPr>
        <p:spPr>
          <a:xfrm flipH="1">
            <a:off x="5699051" y="2479511"/>
            <a:ext cx="1467293" cy="1443903"/>
          </a:xfrm>
          <a:prstGeom prst="straightConnector1">
            <a:avLst/>
          </a:prstGeom>
          <a:noFill/>
          <a:ln w="9525" cap="flat" cmpd="sng">
            <a:solidFill>
              <a:schemeClr val="dk1"/>
            </a:solidFill>
            <a:prstDash val="solid"/>
            <a:round/>
            <a:headEnd type="none" w="sm" len="sm"/>
            <a:tailEnd type="triangl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32"/>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a:spcBef>
                <a:spcPts val="0"/>
              </a:spcBef>
              <a:buSzPts val="1400"/>
            </a:pPr>
            <a:r>
              <a:rPr lang="en-US" sz="4000"/>
              <a:t>Purchasing Biobased Products: </a:t>
            </a:r>
            <a:br>
              <a:rPr lang="en-US" sz="4000"/>
            </a:br>
            <a:r>
              <a:rPr lang="en-US" sz="4000"/>
              <a:t>Federal Sources</a:t>
            </a:r>
            <a:endParaRPr sz="4000"/>
          </a:p>
        </p:txBody>
      </p:sp>
      <p:pic>
        <p:nvPicPr>
          <p:cNvPr id="284" name="Google Shape;284;p32" descr="Gojo handcleaners available from GSA Advantage!"/>
          <p:cNvPicPr preferRelativeResize="0"/>
          <p:nvPr/>
        </p:nvPicPr>
        <p:blipFill rotWithShape="1">
          <a:blip r:embed="rId3">
            <a:alphaModFix/>
          </a:blip>
          <a:srcRect/>
          <a:stretch/>
        </p:blipFill>
        <p:spPr>
          <a:xfrm>
            <a:off x="1790881" y="1595087"/>
            <a:ext cx="716342" cy="754445"/>
          </a:xfrm>
          <a:prstGeom prst="rect">
            <a:avLst/>
          </a:prstGeom>
          <a:noFill/>
          <a:ln>
            <a:noFill/>
          </a:ln>
        </p:spPr>
      </p:pic>
      <p:pic>
        <p:nvPicPr>
          <p:cNvPr id="285" name="Google Shape;285;p32" descr="Biobased drain maintenance cleaner from GSA Advantage!"/>
          <p:cNvPicPr preferRelativeResize="0"/>
          <p:nvPr/>
        </p:nvPicPr>
        <p:blipFill rotWithShape="1">
          <a:blip r:embed="rId4">
            <a:alphaModFix/>
          </a:blip>
          <a:srcRect/>
          <a:stretch/>
        </p:blipFill>
        <p:spPr>
          <a:xfrm>
            <a:off x="2725591" y="1494178"/>
            <a:ext cx="624894" cy="792549"/>
          </a:xfrm>
          <a:prstGeom prst="rect">
            <a:avLst/>
          </a:prstGeom>
          <a:noFill/>
          <a:ln>
            <a:noFill/>
          </a:ln>
        </p:spPr>
      </p:pic>
      <p:sp>
        <p:nvSpPr>
          <p:cNvPr id="286" name="Google Shape;286;p32"/>
          <p:cNvSpPr txBox="1"/>
          <p:nvPr/>
        </p:nvSpPr>
        <p:spPr>
          <a:xfrm>
            <a:off x="1216885" y="2376274"/>
            <a:ext cx="2133600" cy="738623"/>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dirty="0">
                <a:solidFill>
                  <a:srgbClr val="000000"/>
                </a:solidFill>
                <a:latin typeface="+mj-lt"/>
                <a:ea typeface="Arial"/>
                <a:cs typeface="Arial"/>
                <a:sym typeface="Arial"/>
              </a:rPr>
              <a:t>Hand Cleaner and Drain Maintenance</a:t>
            </a:r>
            <a:endParaRPr sz="1400" dirty="0">
              <a:latin typeface="+mj-lt"/>
            </a:endParaRPr>
          </a:p>
          <a:p>
            <a:pPr marL="0" marR="0" lvl="0" indent="0" algn="ctr" rtl="0">
              <a:lnSpc>
                <a:spcPct val="100000"/>
              </a:lnSpc>
              <a:spcBef>
                <a:spcPts val="0"/>
              </a:spcBef>
              <a:spcAft>
                <a:spcPts val="0"/>
              </a:spcAft>
              <a:buNone/>
            </a:pPr>
            <a:r>
              <a:rPr lang="en-US" sz="1400" b="0" i="0" u="none" strike="noStrike" cap="none" dirty="0">
                <a:solidFill>
                  <a:srgbClr val="000000"/>
                </a:solidFill>
                <a:latin typeface="+mj-lt"/>
                <a:ea typeface="Arial"/>
                <a:cs typeface="Arial"/>
                <a:sym typeface="Arial"/>
              </a:rPr>
              <a:t>GSA Advantage!</a:t>
            </a:r>
            <a:r>
              <a:rPr lang="en-US" sz="1400" b="0" i="0" u="none" strike="noStrike" cap="none" baseline="30000" dirty="0">
                <a:solidFill>
                  <a:srgbClr val="000000"/>
                </a:solidFill>
                <a:latin typeface="+mj-lt"/>
                <a:ea typeface="Arial"/>
                <a:cs typeface="Arial"/>
                <a:sym typeface="Arial"/>
              </a:rPr>
              <a:t>®</a:t>
            </a:r>
            <a:endParaRPr sz="1400" b="0" i="0" u="none" strike="noStrike" cap="none" baseline="30000" dirty="0">
              <a:solidFill>
                <a:srgbClr val="000000"/>
              </a:solidFill>
              <a:latin typeface="+mj-lt"/>
              <a:ea typeface="Arial"/>
              <a:cs typeface="Arial"/>
              <a:sym typeface="Arial"/>
            </a:endParaRPr>
          </a:p>
        </p:txBody>
      </p:sp>
      <p:pic>
        <p:nvPicPr>
          <p:cNvPr id="287" name="Google Shape;287;p32" descr="Skillcraft biobased laundry detergent available from AbiliyOne"/>
          <p:cNvPicPr preferRelativeResize="0"/>
          <p:nvPr/>
        </p:nvPicPr>
        <p:blipFill rotWithShape="1">
          <a:blip r:embed="rId5">
            <a:alphaModFix/>
          </a:blip>
          <a:srcRect/>
          <a:stretch/>
        </p:blipFill>
        <p:spPr>
          <a:xfrm>
            <a:off x="5077957" y="1595087"/>
            <a:ext cx="1196444" cy="1127858"/>
          </a:xfrm>
          <a:prstGeom prst="rect">
            <a:avLst/>
          </a:prstGeom>
          <a:noFill/>
          <a:ln>
            <a:noFill/>
          </a:ln>
        </p:spPr>
      </p:pic>
      <p:pic>
        <p:nvPicPr>
          <p:cNvPr id="288" name="Google Shape;288;p32" descr="Biobased correction tape available from Ability One"/>
          <p:cNvPicPr preferRelativeResize="0"/>
          <p:nvPr/>
        </p:nvPicPr>
        <p:blipFill rotWithShape="1">
          <a:blip r:embed="rId6">
            <a:alphaModFix/>
          </a:blip>
          <a:srcRect/>
          <a:stretch/>
        </p:blipFill>
        <p:spPr>
          <a:xfrm>
            <a:off x="5589987" y="2766814"/>
            <a:ext cx="1234547" cy="632515"/>
          </a:xfrm>
          <a:prstGeom prst="rect">
            <a:avLst/>
          </a:prstGeom>
          <a:noFill/>
          <a:ln>
            <a:noFill/>
          </a:ln>
        </p:spPr>
      </p:pic>
      <p:pic>
        <p:nvPicPr>
          <p:cNvPr id="289" name="Google Shape;289;p32" descr="Biobased notebooks from AbilityOne"/>
          <p:cNvPicPr preferRelativeResize="0"/>
          <p:nvPr/>
        </p:nvPicPr>
        <p:blipFill rotWithShape="1">
          <a:blip r:embed="rId7">
            <a:alphaModFix/>
          </a:blip>
          <a:srcRect/>
          <a:stretch/>
        </p:blipFill>
        <p:spPr>
          <a:xfrm>
            <a:off x="6353660" y="1603892"/>
            <a:ext cx="944962" cy="1265030"/>
          </a:xfrm>
          <a:prstGeom prst="rect">
            <a:avLst/>
          </a:prstGeom>
          <a:noFill/>
          <a:ln>
            <a:noFill/>
          </a:ln>
        </p:spPr>
      </p:pic>
      <p:pic>
        <p:nvPicPr>
          <p:cNvPr id="290" name="Google Shape;290;p32" descr="Spiral notebooks available from AbilityOne"/>
          <p:cNvPicPr preferRelativeResize="0"/>
          <p:nvPr/>
        </p:nvPicPr>
        <p:blipFill rotWithShape="1">
          <a:blip r:embed="rId8">
            <a:alphaModFix/>
          </a:blip>
          <a:srcRect/>
          <a:stretch/>
        </p:blipFill>
        <p:spPr>
          <a:xfrm>
            <a:off x="7457140" y="1789896"/>
            <a:ext cx="1112616" cy="1364098"/>
          </a:xfrm>
          <a:prstGeom prst="rect">
            <a:avLst/>
          </a:prstGeom>
          <a:noFill/>
          <a:ln>
            <a:noFill/>
          </a:ln>
        </p:spPr>
      </p:pic>
      <p:sp>
        <p:nvSpPr>
          <p:cNvPr id="291" name="Google Shape;291;p32"/>
          <p:cNvSpPr txBox="1"/>
          <p:nvPr/>
        </p:nvSpPr>
        <p:spPr>
          <a:xfrm>
            <a:off x="6553200" y="3542127"/>
            <a:ext cx="2133600" cy="738623"/>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dirty="0">
                <a:solidFill>
                  <a:srgbClr val="000000"/>
                </a:solidFill>
                <a:latin typeface="+mj-lt"/>
                <a:ea typeface="Arial"/>
                <a:cs typeface="Arial"/>
                <a:sym typeface="Arial"/>
              </a:rPr>
              <a:t>Laundry Detergent, Correction Tape, Binders</a:t>
            </a:r>
            <a:endParaRPr sz="1400" dirty="0">
              <a:latin typeface="+mj-lt"/>
            </a:endParaRPr>
          </a:p>
          <a:p>
            <a:pPr marL="0" marR="0" lvl="0" indent="0" algn="ctr" rtl="0">
              <a:lnSpc>
                <a:spcPct val="100000"/>
              </a:lnSpc>
              <a:spcBef>
                <a:spcPts val="0"/>
              </a:spcBef>
              <a:spcAft>
                <a:spcPts val="0"/>
              </a:spcAft>
              <a:buNone/>
            </a:pPr>
            <a:r>
              <a:rPr lang="en-US" sz="1400" b="0" i="0" u="none" strike="noStrike" cap="none" dirty="0" err="1">
                <a:solidFill>
                  <a:srgbClr val="000000"/>
                </a:solidFill>
                <a:latin typeface="+mj-lt"/>
                <a:ea typeface="Arial"/>
                <a:cs typeface="Arial"/>
                <a:sym typeface="Arial"/>
              </a:rPr>
              <a:t>AbilityOne</a:t>
            </a:r>
            <a:endParaRPr sz="1400" b="0" i="0" u="none" strike="noStrike" cap="none" dirty="0">
              <a:solidFill>
                <a:srgbClr val="000000"/>
              </a:solidFill>
              <a:latin typeface="+mj-lt"/>
              <a:ea typeface="Arial"/>
              <a:cs typeface="Arial"/>
              <a:sym typeface="Arial"/>
            </a:endParaRPr>
          </a:p>
        </p:txBody>
      </p:sp>
      <p:sp>
        <p:nvSpPr>
          <p:cNvPr id="292" name="Google Shape;292;p32"/>
          <p:cNvSpPr txBox="1"/>
          <p:nvPr/>
        </p:nvSpPr>
        <p:spPr>
          <a:xfrm>
            <a:off x="1561242" y="3338163"/>
            <a:ext cx="2133600" cy="73862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dirty="0">
                <a:solidFill>
                  <a:srgbClr val="000000"/>
                </a:solidFill>
                <a:ea typeface="Arial"/>
                <a:cs typeface="Arial"/>
                <a:sym typeface="Arial"/>
              </a:rPr>
              <a:t>Biobased Products also available through </a:t>
            </a:r>
            <a:r>
              <a:rPr lang="en-US" sz="1400" b="0" i="0" u="none" strike="noStrike" cap="none" dirty="0" err="1">
                <a:solidFill>
                  <a:srgbClr val="000000"/>
                </a:solidFill>
                <a:ea typeface="Arial"/>
                <a:cs typeface="Arial"/>
                <a:sym typeface="Arial"/>
              </a:rPr>
              <a:t>FedMall</a:t>
            </a:r>
            <a:r>
              <a:rPr lang="en-US" sz="1400" b="0" i="0" u="none" strike="noStrike" cap="none" dirty="0">
                <a:solidFill>
                  <a:srgbClr val="000000"/>
                </a:solidFill>
                <a:ea typeface="Arial"/>
                <a:cs typeface="Arial"/>
                <a:sym typeface="Arial"/>
              </a:rPr>
              <a:t> and GSA Global Supply™</a:t>
            </a:r>
            <a:endParaRPr dirty="0"/>
          </a:p>
        </p:txBody>
      </p:sp>
      <p:pic>
        <p:nvPicPr>
          <p:cNvPr id="293" name="Google Shape;293;p32" descr="the Defense Logistics Agency's FedMall offers biobased products"/>
          <p:cNvPicPr preferRelativeResize="0"/>
          <p:nvPr/>
        </p:nvPicPr>
        <p:blipFill rotWithShape="1">
          <a:blip r:embed="rId9">
            <a:alphaModFix/>
          </a:blip>
          <a:srcRect/>
          <a:stretch/>
        </p:blipFill>
        <p:spPr>
          <a:xfrm>
            <a:off x="1801569" y="4360148"/>
            <a:ext cx="1727609" cy="433805"/>
          </a:xfrm>
          <a:prstGeom prst="rect">
            <a:avLst/>
          </a:prstGeom>
          <a:noFill/>
          <a:ln>
            <a:noFill/>
          </a:ln>
        </p:spPr>
      </p:pic>
      <p:pic>
        <p:nvPicPr>
          <p:cNvPr id="294" name="Google Shape;294;p32" descr="Image of the GSA Supply Catalog 2021"/>
          <p:cNvPicPr preferRelativeResize="0"/>
          <p:nvPr/>
        </p:nvPicPr>
        <p:blipFill rotWithShape="1">
          <a:blip r:embed="rId10">
            <a:alphaModFix/>
          </a:blip>
          <a:srcRect/>
          <a:stretch/>
        </p:blipFill>
        <p:spPr>
          <a:xfrm>
            <a:off x="3836090" y="3153994"/>
            <a:ext cx="1569448" cy="185282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33"/>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nSpc>
                <a:spcPct val="100000"/>
              </a:lnSpc>
              <a:spcBef>
                <a:spcPts val="0"/>
              </a:spcBef>
              <a:spcAft>
                <a:spcPts val="0"/>
              </a:spcAft>
              <a:buSzPts val="1400"/>
            </a:pPr>
            <a:r>
              <a:rPr lang="en-US" sz="4000"/>
              <a:t>Biobased Products for Fleet Use</a:t>
            </a:r>
            <a:endParaRPr sz="4000"/>
          </a:p>
        </p:txBody>
      </p:sp>
      <p:pic>
        <p:nvPicPr>
          <p:cNvPr id="301" name="Google Shape;301;p33" descr="Biobased motor oil from Renewable Lubricants"/>
          <p:cNvPicPr preferRelativeResize="0"/>
          <p:nvPr/>
        </p:nvPicPr>
        <p:blipFill rotWithShape="1">
          <a:blip r:embed="rId3">
            <a:alphaModFix/>
          </a:blip>
          <a:srcRect/>
          <a:stretch/>
        </p:blipFill>
        <p:spPr>
          <a:xfrm>
            <a:off x="457200" y="1978401"/>
            <a:ext cx="1320813" cy="2087166"/>
          </a:xfrm>
          <a:prstGeom prst="rect">
            <a:avLst/>
          </a:prstGeom>
          <a:noFill/>
          <a:ln>
            <a:noFill/>
          </a:ln>
        </p:spPr>
      </p:pic>
      <p:pic>
        <p:nvPicPr>
          <p:cNvPr id="3" name="Picture 2" descr="Havoline Biobased Motor Oil">
            <a:extLst>
              <a:ext uri="{FF2B5EF4-FFF2-40B4-BE49-F238E27FC236}">
                <a16:creationId xmlns:a16="http://schemas.microsoft.com/office/drawing/2014/main" id="{79E9F454-290B-338C-EEC3-6DBF40DA81EF}"/>
              </a:ext>
            </a:extLst>
          </p:cNvPr>
          <p:cNvPicPr>
            <a:picLocks noChangeAspect="1"/>
          </p:cNvPicPr>
          <p:nvPr/>
        </p:nvPicPr>
        <p:blipFill>
          <a:blip r:embed="rId4"/>
          <a:stretch>
            <a:fillRect/>
          </a:stretch>
        </p:blipFill>
        <p:spPr>
          <a:xfrm>
            <a:off x="1952139" y="1978401"/>
            <a:ext cx="1504789" cy="1876560"/>
          </a:xfrm>
          <a:prstGeom prst="rect">
            <a:avLst/>
          </a:prstGeom>
        </p:spPr>
      </p:pic>
      <p:sp>
        <p:nvSpPr>
          <p:cNvPr id="303" name="Google Shape;303;p33"/>
          <p:cNvSpPr txBox="1"/>
          <p:nvPr/>
        </p:nvSpPr>
        <p:spPr>
          <a:xfrm>
            <a:off x="824388" y="4106686"/>
            <a:ext cx="213360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Motor Oils</a:t>
            </a:r>
            <a:endParaRPr/>
          </a:p>
        </p:txBody>
      </p:sp>
      <p:pic>
        <p:nvPicPr>
          <p:cNvPr id="304" name="Google Shape;304;p33" descr="Image of CORTEC EcoClean Rust Remover"/>
          <p:cNvPicPr preferRelativeResize="0"/>
          <p:nvPr/>
        </p:nvPicPr>
        <p:blipFill rotWithShape="1">
          <a:blip r:embed="rId5">
            <a:alphaModFix/>
          </a:blip>
          <a:srcRect/>
          <a:stretch/>
        </p:blipFill>
        <p:spPr>
          <a:xfrm>
            <a:off x="3884509" y="1462342"/>
            <a:ext cx="1276190" cy="2809524"/>
          </a:xfrm>
          <a:prstGeom prst="rect">
            <a:avLst/>
          </a:prstGeom>
          <a:noFill/>
          <a:ln>
            <a:noFill/>
          </a:ln>
        </p:spPr>
      </p:pic>
      <p:sp>
        <p:nvSpPr>
          <p:cNvPr id="305" name="Google Shape;305;p33"/>
          <p:cNvSpPr txBox="1"/>
          <p:nvPr/>
        </p:nvSpPr>
        <p:spPr>
          <a:xfrm>
            <a:off x="3416325" y="4357150"/>
            <a:ext cx="213360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Rust Remover</a:t>
            </a:r>
            <a:endParaRPr/>
          </a:p>
        </p:txBody>
      </p:sp>
      <p:pic>
        <p:nvPicPr>
          <p:cNvPr id="306" name="Google Shape;306;p33" descr="Image of PRO Lube Lubricant"/>
          <p:cNvPicPr preferRelativeResize="0"/>
          <p:nvPr/>
        </p:nvPicPr>
        <p:blipFill rotWithShape="1">
          <a:blip r:embed="rId6">
            <a:alphaModFix/>
          </a:blip>
          <a:srcRect/>
          <a:stretch/>
        </p:blipFill>
        <p:spPr>
          <a:xfrm>
            <a:off x="5751338" y="1076401"/>
            <a:ext cx="1113649" cy="3419250"/>
          </a:xfrm>
          <a:prstGeom prst="rect">
            <a:avLst/>
          </a:prstGeom>
          <a:noFill/>
          <a:ln>
            <a:noFill/>
          </a:ln>
        </p:spPr>
      </p:pic>
      <p:sp>
        <p:nvSpPr>
          <p:cNvPr id="307" name="Google Shape;307;p33"/>
          <p:cNvSpPr txBox="1"/>
          <p:nvPr/>
        </p:nvSpPr>
        <p:spPr>
          <a:xfrm>
            <a:off x="5413004" y="4551354"/>
            <a:ext cx="213360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Lubricants</a:t>
            </a:r>
            <a:endParaRPr/>
          </a:p>
        </p:txBody>
      </p:sp>
      <p:pic>
        <p:nvPicPr>
          <p:cNvPr id="308" name="Google Shape;308;p33" descr="Biobased degreaser.  Certified 91% biobased&#10;"/>
          <p:cNvPicPr preferRelativeResize="0"/>
          <p:nvPr/>
        </p:nvPicPr>
        <p:blipFill rotWithShape="1">
          <a:blip r:embed="rId7">
            <a:alphaModFix/>
          </a:blip>
          <a:srcRect/>
          <a:stretch/>
        </p:blipFill>
        <p:spPr>
          <a:xfrm>
            <a:off x="7770815" y="1462342"/>
            <a:ext cx="1089754" cy="2659610"/>
          </a:xfrm>
          <a:prstGeom prst="rect">
            <a:avLst/>
          </a:prstGeom>
          <a:noFill/>
          <a:ln>
            <a:noFill/>
          </a:ln>
        </p:spPr>
      </p:pic>
      <p:sp>
        <p:nvSpPr>
          <p:cNvPr id="309" name="Google Shape;309;p33"/>
          <p:cNvSpPr txBox="1"/>
          <p:nvPr/>
        </p:nvSpPr>
        <p:spPr>
          <a:xfrm>
            <a:off x="7248892" y="4245185"/>
            <a:ext cx="213360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Degreasers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42129-19E3-6D9A-D2B9-7498E245418D}"/>
              </a:ext>
            </a:extLst>
          </p:cNvPr>
          <p:cNvSpPr>
            <a:spLocks noGrp="1"/>
          </p:cNvSpPr>
          <p:nvPr>
            <p:ph type="title"/>
          </p:nvPr>
        </p:nvSpPr>
        <p:spPr/>
        <p:txBody>
          <a:bodyPr>
            <a:normAutofit/>
          </a:bodyPr>
          <a:lstStyle/>
          <a:p>
            <a:r>
              <a:rPr lang="en-US" sz="4000" dirty="0"/>
              <a:t>The BioPreferred Program Website</a:t>
            </a:r>
          </a:p>
        </p:txBody>
      </p:sp>
      <p:pic>
        <p:nvPicPr>
          <p:cNvPr id="6" name="Picture 5" descr="Screen shot of the home page of the BioPreferred Program website">
            <a:extLst>
              <a:ext uri="{FF2B5EF4-FFF2-40B4-BE49-F238E27FC236}">
                <a16:creationId xmlns:a16="http://schemas.microsoft.com/office/drawing/2014/main" id="{83D078A1-0210-102B-2C0B-BAA4CA89E2C5}"/>
              </a:ext>
            </a:extLst>
          </p:cNvPr>
          <p:cNvPicPr>
            <a:picLocks noChangeAspect="1"/>
          </p:cNvPicPr>
          <p:nvPr/>
        </p:nvPicPr>
        <p:blipFill>
          <a:blip r:embed="rId3"/>
          <a:stretch>
            <a:fillRect/>
          </a:stretch>
        </p:blipFill>
        <p:spPr>
          <a:xfrm>
            <a:off x="1282335" y="1031331"/>
            <a:ext cx="6005172" cy="4059637"/>
          </a:xfrm>
          <a:prstGeom prst="rect">
            <a:avLst/>
          </a:prstGeom>
        </p:spPr>
      </p:pic>
      <p:cxnSp>
        <p:nvCxnSpPr>
          <p:cNvPr id="9" name="Straight Arrow Connector 8">
            <a:extLst>
              <a:ext uri="{FF2B5EF4-FFF2-40B4-BE49-F238E27FC236}">
                <a16:creationId xmlns:a16="http://schemas.microsoft.com/office/drawing/2014/main" id="{EFDD5AFC-DF89-14F7-E074-5485C92FF605}"/>
              </a:ext>
              <a:ext uri="{C183D7F6-B498-43B3-948B-1728B52AA6E4}">
                <adec:decorative xmlns:adec="http://schemas.microsoft.com/office/drawing/2017/decorative" val="1"/>
              </a:ext>
            </a:extLst>
          </p:cNvPr>
          <p:cNvCxnSpPr/>
          <p:nvPr/>
        </p:nvCxnSpPr>
        <p:spPr>
          <a:xfrm>
            <a:off x="313661" y="3061149"/>
            <a:ext cx="1112214" cy="79744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24DC740B-57DF-F565-97A7-B422D33942BB}"/>
              </a:ext>
              <a:ext uri="{C183D7F6-B498-43B3-948B-1728B52AA6E4}">
                <adec:decorative xmlns:adec="http://schemas.microsoft.com/office/drawing/2017/decorative" val="1"/>
              </a:ext>
            </a:extLst>
          </p:cNvPr>
          <p:cNvCxnSpPr>
            <a:cxnSpLocks/>
          </p:cNvCxnSpPr>
          <p:nvPr/>
        </p:nvCxnSpPr>
        <p:spPr>
          <a:xfrm flipH="1">
            <a:off x="3125972" y="1063229"/>
            <a:ext cx="871870" cy="55292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57018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4"/>
          <p:cNvSpPr txBox="1">
            <a:spLocks noGrp="1"/>
          </p:cNvSpPr>
          <p:nvPr>
            <p:ph type="title"/>
          </p:nvPr>
        </p:nvSpPr>
        <p:spPr>
          <a:xfrm>
            <a:off x="4142341" y="131863"/>
            <a:ext cx="4351663" cy="1015663"/>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400"/>
              <a:buNone/>
            </a:pPr>
            <a:r>
              <a:rPr lang="en-US" sz="4000" dirty="0"/>
              <a:t>Catalog for </a:t>
            </a:r>
            <a:br>
              <a:rPr lang="en-US" sz="4000" dirty="0"/>
            </a:br>
            <a:r>
              <a:rPr lang="en-US" sz="4000" dirty="0"/>
              <a:t>Market Research   </a:t>
            </a:r>
            <a:br>
              <a:rPr lang="en-US" sz="2000" b="1" dirty="0"/>
            </a:br>
            <a:endParaRPr sz="2000" b="1" dirty="0"/>
          </a:p>
        </p:txBody>
      </p:sp>
      <p:pic>
        <p:nvPicPr>
          <p:cNvPr id="316" name="Google Shape;316;p34" descr="Shows the Menu for the USDA BioPreferred catalog where you can conduct market research"/>
          <p:cNvPicPr preferRelativeResize="0"/>
          <p:nvPr/>
        </p:nvPicPr>
        <p:blipFill rotWithShape="1">
          <a:blip r:embed="rId3">
            <a:alphaModFix/>
          </a:blip>
          <a:srcRect/>
          <a:stretch/>
        </p:blipFill>
        <p:spPr>
          <a:xfrm>
            <a:off x="1340316" y="131863"/>
            <a:ext cx="1707070" cy="5011635"/>
          </a:xfrm>
          <a:prstGeom prst="rect">
            <a:avLst/>
          </a:prstGeom>
          <a:noFill/>
          <a:ln>
            <a:noFill/>
          </a:ln>
        </p:spPr>
      </p:pic>
      <p:sp>
        <p:nvSpPr>
          <p:cNvPr id="317" name="Google Shape;317;p34"/>
          <p:cNvSpPr txBox="1"/>
          <p:nvPr/>
        </p:nvSpPr>
        <p:spPr>
          <a:xfrm>
            <a:off x="3231684" y="1659075"/>
            <a:ext cx="4572000" cy="101566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a:solidFill>
                  <a:srgbClr val="000000"/>
                </a:solidFill>
                <a:latin typeface="+mj-lt"/>
                <a:ea typeface="Arial"/>
                <a:cs typeface="Arial"/>
                <a:sym typeface="Arial"/>
              </a:rPr>
              <a:t>BioPreferred Program Catalog </a:t>
            </a:r>
            <a:br>
              <a:rPr lang="en-US" sz="2000" b="0" i="0" u="none" strike="noStrike" cap="none">
                <a:solidFill>
                  <a:srgbClr val="000000"/>
                </a:solidFill>
                <a:latin typeface="+mj-lt"/>
                <a:ea typeface="Arial"/>
                <a:cs typeface="Arial"/>
                <a:sym typeface="Arial"/>
              </a:rPr>
            </a:br>
            <a:r>
              <a:rPr lang="en-US" sz="2000" b="0" i="0" u="none" strike="noStrike" cap="none">
                <a:solidFill>
                  <a:srgbClr val="000000"/>
                </a:solidFill>
                <a:latin typeface="+mj-lt"/>
                <a:ea typeface="Arial"/>
                <a:cs typeface="Arial"/>
                <a:sym typeface="Arial"/>
              </a:rPr>
              <a:t>www.biopreferred.gov</a:t>
            </a:r>
            <a:br>
              <a:rPr lang="en-US" sz="2000" b="0" i="0" u="none" strike="noStrike" cap="none">
                <a:solidFill>
                  <a:srgbClr val="000000"/>
                </a:solidFill>
                <a:latin typeface="+mj-lt"/>
                <a:ea typeface="Arial"/>
                <a:cs typeface="Arial"/>
                <a:sym typeface="Arial"/>
              </a:rPr>
            </a:br>
            <a:endParaRPr sz="2000" b="0" i="0" u="none" strike="noStrike" cap="none">
              <a:solidFill>
                <a:srgbClr val="000000"/>
              </a:solidFill>
              <a:latin typeface="+mj-lt"/>
              <a:ea typeface="Arial"/>
              <a:cs typeface="Arial"/>
              <a:sym typeface="Arial"/>
            </a:endParaRPr>
          </a:p>
        </p:txBody>
      </p:sp>
      <p:sp>
        <p:nvSpPr>
          <p:cNvPr id="318" name="Google Shape;318;p34"/>
          <p:cNvSpPr txBox="1"/>
          <p:nvPr/>
        </p:nvSpPr>
        <p:spPr>
          <a:xfrm>
            <a:off x="3307884" y="2637681"/>
            <a:ext cx="4495800" cy="1015663"/>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000000"/>
              </a:buClr>
              <a:buSzPts val="2000"/>
              <a:buFont typeface="Arial"/>
              <a:buChar char="•"/>
            </a:pPr>
            <a:r>
              <a:rPr lang="en-US" sz="2000" b="0" i="0" u="none" strike="noStrike" cap="none">
                <a:solidFill>
                  <a:srgbClr val="000000"/>
                </a:solidFill>
                <a:ea typeface="Arial"/>
                <a:cs typeface="Arial"/>
                <a:sym typeface="Arial"/>
              </a:rPr>
              <a:t>Product description</a:t>
            </a:r>
            <a:endParaRPr/>
          </a:p>
          <a:p>
            <a:pPr marL="342900" marR="0" lvl="0" indent="-342900" algn="l" rtl="0">
              <a:lnSpc>
                <a:spcPct val="100000"/>
              </a:lnSpc>
              <a:spcBef>
                <a:spcPts val="0"/>
              </a:spcBef>
              <a:spcAft>
                <a:spcPts val="0"/>
              </a:spcAft>
              <a:buClr>
                <a:srgbClr val="000000"/>
              </a:buClr>
              <a:buSzPts val="2000"/>
              <a:buFont typeface="Arial"/>
              <a:buChar char="•"/>
            </a:pPr>
            <a:r>
              <a:rPr lang="en-US" sz="2000" b="0" i="0" u="none" strike="noStrike" cap="none">
                <a:solidFill>
                  <a:srgbClr val="000000"/>
                </a:solidFill>
                <a:ea typeface="Arial"/>
                <a:cs typeface="Arial"/>
                <a:sym typeface="Arial"/>
              </a:rPr>
              <a:t>Company website</a:t>
            </a:r>
            <a:endParaRPr/>
          </a:p>
          <a:p>
            <a:pPr marL="342900" marR="0" lvl="0" indent="-342900" algn="l" rtl="0">
              <a:lnSpc>
                <a:spcPct val="100000"/>
              </a:lnSpc>
              <a:spcBef>
                <a:spcPts val="0"/>
              </a:spcBef>
              <a:spcAft>
                <a:spcPts val="0"/>
              </a:spcAft>
              <a:buClr>
                <a:srgbClr val="000000"/>
              </a:buClr>
              <a:buSzPts val="2000"/>
              <a:buFont typeface="Arial"/>
              <a:buChar char="•"/>
            </a:pPr>
            <a:r>
              <a:rPr lang="en-US" sz="2000" b="0" i="0" u="none" strike="noStrike" cap="none">
                <a:solidFill>
                  <a:srgbClr val="000000"/>
                </a:solidFill>
                <a:ea typeface="Arial"/>
                <a:cs typeface="Arial"/>
                <a:sym typeface="Arial"/>
              </a:rPr>
              <a:t>Biobased content</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64EE020-D7E1-4598-E4FF-C0CB63C45411}"/>
              </a:ext>
            </a:extLst>
          </p:cNvPr>
          <p:cNvSpPr>
            <a:spLocks noGrp="1"/>
          </p:cNvSpPr>
          <p:nvPr>
            <p:ph type="title"/>
          </p:nvPr>
        </p:nvSpPr>
        <p:spPr>
          <a:xfrm>
            <a:off x="457200" y="42863"/>
            <a:ext cx="8229600" cy="857250"/>
          </a:xfrm>
        </p:spPr>
        <p:txBody>
          <a:bodyPr anchor="ctr">
            <a:normAutofit/>
          </a:bodyPr>
          <a:lstStyle/>
          <a:p>
            <a:r>
              <a:rPr lang="en-US" dirty="0"/>
              <a:t>Sample Product Listing</a:t>
            </a:r>
          </a:p>
        </p:txBody>
      </p:sp>
      <p:pic>
        <p:nvPicPr>
          <p:cNvPr id="8" name="Picture 7" descr="Screen shot of a catalog entry in the BioPreferred Program catalog">
            <a:extLst>
              <a:ext uri="{FF2B5EF4-FFF2-40B4-BE49-F238E27FC236}">
                <a16:creationId xmlns:a16="http://schemas.microsoft.com/office/drawing/2014/main" id="{595FAE86-CBB2-F10F-74AF-BBD9C01BF6D9}"/>
              </a:ext>
            </a:extLst>
          </p:cNvPr>
          <p:cNvPicPr>
            <a:picLocks noChangeAspect="1"/>
          </p:cNvPicPr>
          <p:nvPr/>
        </p:nvPicPr>
        <p:blipFill>
          <a:blip r:embed="rId3"/>
          <a:stretch>
            <a:fillRect/>
          </a:stretch>
        </p:blipFill>
        <p:spPr>
          <a:xfrm>
            <a:off x="1515571" y="750211"/>
            <a:ext cx="6824198" cy="4350426"/>
          </a:xfrm>
          <a:prstGeom prst="rect">
            <a:avLst/>
          </a:prstGeom>
          <a:noFill/>
        </p:spPr>
      </p:pic>
    </p:spTree>
    <p:extLst>
      <p:ext uri="{BB962C8B-B14F-4D97-AF65-F5344CB8AC3E}">
        <p14:creationId xmlns:p14="http://schemas.microsoft.com/office/powerpoint/2010/main" val="11957438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35"/>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rtl="0">
              <a:lnSpc>
                <a:spcPct val="100000"/>
              </a:lnSpc>
              <a:spcBef>
                <a:spcPts val="0"/>
              </a:spcBef>
              <a:spcAft>
                <a:spcPts val="0"/>
              </a:spcAft>
              <a:buSzPts val="1400"/>
              <a:buNone/>
            </a:pPr>
            <a:r>
              <a:rPr lang="en-US" sz="3600" dirty="0"/>
              <a:t>Stay Current with </a:t>
            </a:r>
            <a:r>
              <a:rPr lang="en-US" sz="3600" dirty="0" err="1"/>
              <a:t>BiobuzzGov</a:t>
            </a:r>
            <a:r>
              <a:rPr lang="en-US" sz="3600" dirty="0"/>
              <a:t> </a:t>
            </a:r>
            <a:r>
              <a:rPr lang="en-US" sz="4000" dirty="0"/>
              <a:t>Newsletter</a:t>
            </a:r>
            <a:endParaRPr sz="4000" dirty="0"/>
          </a:p>
        </p:txBody>
      </p:sp>
      <p:pic>
        <p:nvPicPr>
          <p:cNvPr id="3" name="Picture 2" descr="BioBuzz Gov Newsletter">
            <a:extLst>
              <a:ext uri="{FF2B5EF4-FFF2-40B4-BE49-F238E27FC236}">
                <a16:creationId xmlns:a16="http://schemas.microsoft.com/office/drawing/2014/main" id="{6FCC41D8-D3A7-6F67-2C92-9D9AF30303D2}"/>
              </a:ext>
            </a:extLst>
          </p:cNvPr>
          <p:cNvPicPr>
            <a:picLocks noChangeAspect="1"/>
          </p:cNvPicPr>
          <p:nvPr/>
        </p:nvPicPr>
        <p:blipFill>
          <a:blip r:embed="rId3"/>
          <a:stretch>
            <a:fillRect/>
          </a:stretch>
        </p:blipFill>
        <p:spPr>
          <a:xfrm>
            <a:off x="352952" y="1238416"/>
            <a:ext cx="8438095" cy="2666667"/>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36"/>
          <p:cNvSpPr txBox="1">
            <a:spLocks noGrp="1"/>
          </p:cNvSpPr>
          <p:nvPr>
            <p:ph type="title"/>
          </p:nvPr>
        </p:nvSpPr>
        <p:spPr>
          <a:xfrm>
            <a:off x="457200" y="806723"/>
            <a:ext cx="8229600" cy="857100"/>
          </a:xfrm>
          <a:prstGeom prst="rect">
            <a:avLst/>
          </a:prstGeom>
          <a:noFill/>
          <a:ln>
            <a:noFill/>
          </a:ln>
        </p:spPr>
        <p:txBody>
          <a:bodyPr spcFirstLastPara="1" wrap="square" lIns="91425" tIns="91425" rIns="91425" bIns="91425" anchor="t" anchorCtr="0">
            <a:noAutofit/>
          </a:bodyPr>
          <a:lstStyle/>
          <a:p>
            <a:pPr>
              <a:spcBef>
                <a:spcPts val="0"/>
              </a:spcBef>
              <a:buSzPts val="1400"/>
            </a:pPr>
            <a:r>
              <a:rPr lang="en-US" sz="4000"/>
              <a:t>Quiz</a:t>
            </a:r>
            <a:endParaRPr sz="4000"/>
          </a:p>
        </p:txBody>
      </p:sp>
      <p:sp>
        <p:nvSpPr>
          <p:cNvPr id="332" name="Google Shape;332;p36"/>
          <p:cNvSpPr txBox="1">
            <a:spLocks noGrp="1"/>
          </p:cNvSpPr>
          <p:nvPr>
            <p:ph type="body" idx="1"/>
          </p:nvPr>
        </p:nvSpPr>
        <p:spPr>
          <a:xfrm>
            <a:off x="609602" y="1235273"/>
            <a:ext cx="8229600" cy="3394472"/>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400"/>
              </a:spcBef>
              <a:spcAft>
                <a:spcPts val="0"/>
              </a:spcAft>
              <a:buSzPts val="1400"/>
              <a:buNone/>
            </a:pPr>
            <a:endParaRPr dirty="0"/>
          </a:p>
          <a:p>
            <a:pPr marL="0" lvl="0" indent="0" algn="l" rtl="0">
              <a:lnSpc>
                <a:spcPct val="100000"/>
              </a:lnSpc>
              <a:spcBef>
                <a:spcPts val="400"/>
              </a:spcBef>
              <a:spcAft>
                <a:spcPts val="0"/>
              </a:spcAft>
              <a:buSzPts val="1400"/>
              <a:buNone/>
            </a:pPr>
            <a:r>
              <a:rPr lang="en-US" sz="2400" dirty="0"/>
              <a:t>Why am I required to use my purchase card to buy biobased products?</a:t>
            </a:r>
            <a:endParaRPr sz="2400" dirty="0"/>
          </a:p>
          <a:p>
            <a:pPr marL="0" lvl="0" indent="0" algn="l" rtl="0">
              <a:lnSpc>
                <a:spcPct val="100000"/>
              </a:lnSpc>
              <a:spcBef>
                <a:spcPts val="400"/>
              </a:spcBef>
              <a:spcAft>
                <a:spcPts val="0"/>
              </a:spcAft>
              <a:buSzPts val="1400"/>
              <a:buNone/>
            </a:pPr>
            <a:r>
              <a:rPr lang="en-US" sz="2400" dirty="0"/>
              <a:t>       a.  the Federal Acquisition Regulation</a:t>
            </a:r>
            <a:endParaRPr sz="2400" dirty="0"/>
          </a:p>
          <a:p>
            <a:pPr marL="0" lvl="0" indent="0" algn="l" rtl="0">
              <a:lnSpc>
                <a:spcPct val="100000"/>
              </a:lnSpc>
              <a:spcBef>
                <a:spcPts val="400"/>
              </a:spcBef>
              <a:spcAft>
                <a:spcPts val="0"/>
              </a:spcAft>
              <a:buSzPts val="1400"/>
              <a:buNone/>
            </a:pPr>
            <a:r>
              <a:rPr lang="en-US" sz="2400" dirty="0"/>
              <a:t>       b.  the 2002 Farm Bill</a:t>
            </a:r>
            <a:endParaRPr sz="2400" dirty="0"/>
          </a:p>
          <a:p>
            <a:pPr marL="0" lvl="0" indent="0" algn="l" rtl="0">
              <a:lnSpc>
                <a:spcPct val="100000"/>
              </a:lnSpc>
              <a:spcBef>
                <a:spcPts val="400"/>
              </a:spcBef>
              <a:spcAft>
                <a:spcPts val="0"/>
              </a:spcAft>
              <a:buSzPts val="1400"/>
              <a:buNone/>
            </a:pPr>
            <a:r>
              <a:rPr lang="en-US" sz="2400" dirty="0"/>
              <a:t>       c.  there are no requirements for purchase card holders</a:t>
            </a:r>
            <a:endParaRPr sz="2400" dirty="0"/>
          </a:p>
          <a:p>
            <a:pPr marL="0" lvl="0" indent="0" algn="l" rtl="0">
              <a:lnSpc>
                <a:spcPct val="100000"/>
              </a:lnSpc>
              <a:spcBef>
                <a:spcPts val="400"/>
              </a:spcBef>
              <a:spcAft>
                <a:spcPts val="0"/>
              </a:spcAft>
              <a:buSzPts val="1400"/>
              <a:buNone/>
            </a:pPr>
            <a:r>
              <a:rPr lang="en-US" sz="2400" dirty="0"/>
              <a:t>       d.  the Federal Acquisition Regulation and the 2002 Farm Bill</a:t>
            </a:r>
            <a:endParaRPr sz="2400" dirty="0"/>
          </a:p>
          <a:p>
            <a:pPr marL="457200" lvl="0" indent="-228600" algn="l" rtl="0">
              <a:lnSpc>
                <a:spcPct val="100000"/>
              </a:lnSpc>
              <a:spcBef>
                <a:spcPts val="400"/>
              </a:spcBef>
              <a:spcAft>
                <a:spcPts val="0"/>
              </a:spcAft>
              <a:buClr>
                <a:schemeClr val="dk1"/>
              </a:buClr>
              <a:buSzPts val="1400"/>
              <a:buFont typeface="Arial"/>
              <a:buNone/>
            </a:pPr>
            <a:endParaRPr sz="2000" dirty="0"/>
          </a:p>
        </p:txBody>
      </p:sp>
      <p:sp>
        <p:nvSpPr>
          <p:cNvPr id="333" name="Google Shape;333;p36"/>
          <p:cNvSpPr txBox="1"/>
          <p:nvPr/>
        </p:nvSpPr>
        <p:spPr>
          <a:xfrm>
            <a:off x="4722629" y="4475856"/>
            <a:ext cx="255230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FF0000"/>
                </a:solidFill>
                <a:latin typeface="Arial"/>
                <a:ea typeface="Arial"/>
                <a:cs typeface="Arial"/>
                <a:sym typeface="Arial"/>
              </a:rPr>
              <a:t>Enter your answer in chat box</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7"/>
          <p:cNvSpPr txBox="1">
            <a:spLocks noGrp="1"/>
          </p:cNvSpPr>
          <p:nvPr>
            <p:ph type="title"/>
          </p:nvPr>
        </p:nvSpPr>
        <p:spPr>
          <a:xfrm>
            <a:off x="457200" y="198795"/>
            <a:ext cx="8229600" cy="857100"/>
          </a:xfrm>
          <a:prstGeom prst="rect">
            <a:avLst/>
          </a:prstGeom>
          <a:noFill/>
          <a:ln>
            <a:noFill/>
          </a:ln>
        </p:spPr>
        <p:txBody>
          <a:bodyPr spcFirstLastPara="1" wrap="square" lIns="91425" tIns="91425" rIns="91425" bIns="91425" anchor="t" anchorCtr="0">
            <a:noAutofit/>
          </a:bodyPr>
          <a:lstStyle/>
          <a:p>
            <a:pPr marL="0" lvl="0" indent="0">
              <a:lnSpc>
                <a:spcPct val="100000"/>
              </a:lnSpc>
              <a:spcBef>
                <a:spcPts val="0"/>
              </a:spcBef>
              <a:spcAft>
                <a:spcPts val="0"/>
              </a:spcAft>
              <a:buSzPts val="1400"/>
            </a:pPr>
            <a:r>
              <a:rPr lang="en-US" sz="4000"/>
              <a:t>Quiz</a:t>
            </a:r>
            <a:endParaRPr sz="4000"/>
          </a:p>
        </p:txBody>
      </p:sp>
      <p:sp>
        <p:nvSpPr>
          <p:cNvPr id="340" name="Google Shape;340;p37"/>
          <p:cNvSpPr txBox="1">
            <a:spLocks noGrp="1"/>
          </p:cNvSpPr>
          <p:nvPr>
            <p:ph type="body" idx="1"/>
          </p:nvPr>
        </p:nvSpPr>
        <p:spPr>
          <a:xfrm>
            <a:off x="457200" y="1200150"/>
            <a:ext cx="8229600" cy="3394500"/>
          </a:xfrm>
          <a:prstGeom prst="rect">
            <a:avLst/>
          </a:prstGeom>
          <a:noFill/>
          <a:ln>
            <a:noFill/>
          </a:ln>
        </p:spPr>
        <p:txBody>
          <a:bodyPr spcFirstLastPara="1" wrap="square" lIns="91425" tIns="91425" rIns="91425" bIns="91425" anchor="t" anchorCtr="0">
            <a:noAutofit/>
          </a:bodyPr>
          <a:lstStyle/>
          <a:p>
            <a:pPr marL="139700" lvl="0" indent="0" algn="l" rtl="0">
              <a:lnSpc>
                <a:spcPct val="100000"/>
              </a:lnSpc>
              <a:spcBef>
                <a:spcPts val="400"/>
              </a:spcBef>
              <a:spcAft>
                <a:spcPts val="0"/>
              </a:spcAft>
              <a:buSzPts val="1400"/>
              <a:buNone/>
            </a:pPr>
            <a:r>
              <a:rPr lang="en-US" sz="2400" dirty="0"/>
              <a:t>Where can biobased products be found and purchased?</a:t>
            </a:r>
            <a:endParaRPr sz="2400" dirty="0"/>
          </a:p>
          <a:p>
            <a:pPr marL="139700" lvl="0" indent="0" algn="l" rtl="0">
              <a:lnSpc>
                <a:spcPct val="100000"/>
              </a:lnSpc>
              <a:spcBef>
                <a:spcPts val="400"/>
              </a:spcBef>
              <a:spcAft>
                <a:spcPts val="0"/>
              </a:spcAft>
              <a:buSzPts val="1400"/>
              <a:buNone/>
            </a:pPr>
            <a:r>
              <a:rPr lang="en-US" sz="2400" dirty="0"/>
              <a:t>	a.  local hardware stores</a:t>
            </a:r>
            <a:endParaRPr sz="2400" dirty="0"/>
          </a:p>
          <a:p>
            <a:pPr marL="139700" lvl="0" indent="0" algn="l" rtl="0">
              <a:lnSpc>
                <a:spcPct val="100000"/>
              </a:lnSpc>
              <a:spcBef>
                <a:spcPts val="400"/>
              </a:spcBef>
              <a:spcAft>
                <a:spcPts val="0"/>
              </a:spcAft>
              <a:buSzPts val="1400"/>
              <a:buNone/>
            </a:pPr>
            <a:r>
              <a:rPr lang="en-US" sz="2400" dirty="0"/>
              <a:t>	b.  the USDA BioPreferred Program Catalog</a:t>
            </a:r>
            <a:endParaRPr sz="2400" dirty="0"/>
          </a:p>
          <a:p>
            <a:pPr marL="139700" lvl="0" indent="0" algn="l" rtl="0">
              <a:lnSpc>
                <a:spcPct val="100000"/>
              </a:lnSpc>
              <a:spcBef>
                <a:spcPts val="400"/>
              </a:spcBef>
              <a:spcAft>
                <a:spcPts val="0"/>
              </a:spcAft>
              <a:buSzPts val="1400"/>
              <a:buNone/>
            </a:pPr>
            <a:r>
              <a:rPr lang="en-US" sz="2400" dirty="0"/>
              <a:t>	c.  Online retailers such as Amazon or Grainger</a:t>
            </a:r>
            <a:endParaRPr sz="2400" dirty="0"/>
          </a:p>
          <a:p>
            <a:pPr marL="139700" lvl="0" indent="0" algn="l" rtl="0">
              <a:lnSpc>
                <a:spcPct val="100000"/>
              </a:lnSpc>
              <a:spcBef>
                <a:spcPts val="400"/>
              </a:spcBef>
              <a:spcAft>
                <a:spcPts val="0"/>
              </a:spcAft>
              <a:buSzPts val="1400"/>
              <a:buNone/>
            </a:pPr>
            <a:r>
              <a:rPr lang="en-US" sz="2400" dirty="0"/>
              <a:t>	d.  All of the above</a:t>
            </a:r>
            <a:endParaRPr sz="2400" dirty="0"/>
          </a:p>
          <a:p>
            <a:pPr marL="457200" lvl="0" indent="-228600" algn="l" rtl="0">
              <a:lnSpc>
                <a:spcPct val="100000"/>
              </a:lnSpc>
              <a:spcBef>
                <a:spcPts val="400"/>
              </a:spcBef>
              <a:spcAft>
                <a:spcPts val="0"/>
              </a:spcAft>
              <a:buClr>
                <a:schemeClr val="dk1"/>
              </a:buClr>
              <a:buSzPts val="1400"/>
              <a:buFont typeface="Arial"/>
              <a:buNone/>
            </a:pPr>
            <a:endParaRPr dirty="0"/>
          </a:p>
          <a:p>
            <a:pPr marL="457200" lvl="0" indent="-228600" algn="l" rtl="0">
              <a:lnSpc>
                <a:spcPct val="100000"/>
              </a:lnSpc>
              <a:spcBef>
                <a:spcPts val="400"/>
              </a:spcBef>
              <a:spcAft>
                <a:spcPts val="0"/>
              </a:spcAft>
              <a:buClr>
                <a:schemeClr val="dk1"/>
              </a:buClr>
              <a:buSzPts val="1400"/>
              <a:buFont typeface="Arial"/>
              <a:buNone/>
            </a:pPr>
            <a:endParaRPr dirty="0"/>
          </a:p>
        </p:txBody>
      </p:sp>
      <p:sp>
        <p:nvSpPr>
          <p:cNvPr id="341" name="Google Shape;341;p37"/>
          <p:cNvSpPr txBox="1"/>
          <p:nvPr/>
        </p:nvSpPr>
        <p:spPr>
          <a:xfrm>
            <a:off x="5121348" y="3635573"/>
            <a:ext cx="2884967" cy="33851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0" i="0" u="none" strike="noStrike" cap="none">
                <a:solidFill>
                  <a:srgbClr val="FF0000"/>
                </a:solidFill>
                <a:latin typeface="Arial"/>
                <a:ea typeface="Arial"/>
                <a:cs typeface="Arial"/>
                <a:sym typeface="Arial"/>
              </a:rPr>
              <a:t>Enter your answer in chat box</a:t>
            </a:r>
            <a:endParaRPr sz="16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38"/>
          <p:cNvSpPr txBox="1">
            <a:spLocks noGrp="1"/>
          </p:cNvSpPr>
          <p:nvPr>
            <p:ph type="title"/>
          </p:nvPr>
        </p:nvSpPr>
        <p:spPr>
          <a:xfrm>
            <a:off x="457200" y="90035"/>
            <a:ext cx="8229600" cy="857100"/>
          </a:xfrm>
          <a:prstGeom prst="rect">
            <a:avLst/>
          </a:prstGeom>
          <a:noFill/>
          <a:ln>
            <a:noFill/>
          </a:ln>
        </p:spPr>
        <p:txBody>
          <a:bodyPr spcFirstLastPara="1" wrap="square" lIns="91425" tIns="91425" rIns="91425" bIns="91425" anchor="t" anchorCtr="0">
            <a:noAutofit/>
          </a:bodyPr>
          <a:lstStyle/>
          <a:p>
            <a:pPr>
              <a:spcBef>
                <a:spcPts val="0"/>
              </a:spcBef>
              <a:buSzPts val="1400"/>
            </a:pPr>
            <a:r>
              <a:rPr lang="en-US" sz="4000"/>
              <a:t>Quiz</a:t>
            </a:r>
            <a:endParaRPr sz="4000"/>
          </a:p>
        </p:txBody>
      </p:sp>
      <p:pic>
        <p:nvPicPr>
          <p:cNvPr id="348" name="Google Shape;348;p38" descr="A picture showing a USDA Certified Biobased Product Label.  The FP indicates the products qualifies for federal purchasing. "/>
          <p:cNvPicPr preferRelativeResize="0"/>
          <p:nvPr/>
        </p:nvPicPr>
        <p:blipFill rotWithShape="1">
          <a:blip r:embed="rId3">
            <a:alphaModFix/>
          </a:blip>
          <a:srcRect/>
          <a:stretch/>
        </p:blipFill>
        <p:spPr>
          <a:xfrm>
            <a:off x="599170" y="1127664"/>
            <a:ext cx="3972830" cy="2965633"/>
          </a:xfrm>
          <a:prstGeom prst="rect">
            <a:avLst/>
          </a:prstGeom>
          <a:noFill/>
          <a:ln>
            <a:noFill/>
          </a:ln>
        </p:spPr>
      </p:pic>
      <p:sp>
        <p:nvSpPr>
          <p:cNvPr id="349" name="Google Shape;349;p38"/>
          <p:cNvSpPr txBox="1"/>
          <p:nvPr/>
        </p:nvSpPr>
        <p:spPr>
          <a:xfrm>
            <a:off x="4876800" y="1569213"/>
            <a:ext cx="3810000"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0" i="0" u="none" strike="noStrike" cap="none">
                <a:solidFill>
                  <a:srgbClr val="000000"/>
                </a:solidFill>
                <a:latin typeface="Arial"/>
                <a:ea typeface="Arial"/>
                <a:cs typeface="Arial"/>
                <a:sym typeface="Arial"/>
              </a:rPr>
              <a:t>Is this product in a category designated for federal purchasing</a:t>
            </a:r>
            <a:r>
              <a:rPr lang="en-US" sz="1400" b="0" i="0" u="none" strike="noStrike" cap="none">
                <a:solidFill>
                  <a:srgbClr val="000000"/>
                </a:solidFill>
                <a:latin typeface="Arial"/>
                <a:ea typeface="Arial"/>
                <a:cs typeface="Arial"/>
                <a:sym typeface="Arial"/>
              </a:rPr>
              <a:t>?</a:t>
            </a:r>
            <a:endParaRPr/>
          </a:p>
        </p:txBody>
      </p:sp>
      <p:sp>
        <p:nvSpPr>
          <p:cNvPr id="350" name="Google Shape;350;p38"/>
          <p:cNvSpPr txBox="1"/>
          <p:nvPr/>
        </p:nvSpPr>
        <p:spPr>
          <a:xfrm>
            <a:off x="5163879" y="2203582"/>
            <a:ext cx="2590800" cy="83099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0" i="0" u="none" strike="noStrike" cap="none">
                <a:solidFill>
                  <a:srgbClr val="000000"/>
                </a:solidFill>
                <a:latin typeface="Arial"/>
                <a:ea typeface="Arial"/>
                <a:cs typeface="Arial"/>
                <a:sym typeface="Arial"/>
              </a:rPr>
              <a:t>a.  Yes</a:t>
            </a:r>
            <a:endParaRPr/>
          </a:p>
          <a:p>
            <a:pPr marL="0" marR="0" lvl="0" indent="0" algn="l" rtl="0">
              <a:lnSpc>
                <a:spcPct val="100000"/>
              </a:lnSpc>
              <a:spcBef>
                <a:spcPts val="0"/>
              </a:spcBef>
              <a:spcAft>
                <a:spcPts val="0"/>
              </a:spcAft>
              <a:buNone/>
            </a:pPr>
            <a:r>
              <a:rPr lang="en-US" sz="1600" b="0" i="0" u="none" strike="noStrike" cap="none">
                <a:solidFill>
                  <a:srgbClr val="000000"/>
                </a:solidFill>
                <a:latin typeface="Arial"/>
                <a:ea typeface="Arial"/>
                <a:cs typeface="Arial"/>
                <a:sym typeface="Arial"/>
              </a:rPr>
              <a:t>b.  No</a:t>
            </a:r>
            <a:endParaRPr/>
          </a:p>
          <a:p>
            <a:pPr marL="0" marR="0" lvl="0" indent="0" algn="l" rtl="0">
              <a:lnSpc>
                <a:spcPct val="100000"/>
              </a:lnSpc>
              <a:spcBef>
                <a:spcPts val="0"/>
              </a:spcBef>
              <a:spcAft>
                <a:spcPts val="0"/>
              </a:spcAft>
              <a:buNone/>
            </a:pPr>
            <a:r>
              <a:rPr lang="en-US" sz="1600" b="0" i="0" u="none" strike="noStrike" cap="none">
                <a:solidFill>
                  <a:srgbClr val="000000"/>
                </a:solidFill>
                <a:latin typeface="Arial"/>
                <a:ea typeface="Arial"/>
                <a:cs typeface="Arial"/>
                <a:sym typeface="Arial"/>
              </a:rPr>
              <a:t>c.  Cannot Tell</a:t>
            </a:r>
            <a:endParaRPr/>
          </a:p>
        </p:txBody>
      </p:sp>
      <p:sp>
        <p:nvSpPr>
          <p:cNvPr id="351" name="Google Shape;351;p38"/>
          <p:cNvSpPr txBox="1"/>
          <p:nvPr/>
        </p:nvSpPr>
        <p:spPr>
          <a:xfrm>
            <a:off x="5651205" y="4073361"/>
            <a:ext cx="255230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FF0000"/>
                </a:solidFill>
                <a:latin typeface="Arial"/>
                <a:ea typeface="Arial"/>
                <a:cs typeface="Arial"/>
                <a:sym typeface="Arial"/>
              </a:rPr>
              <a:t>Enter your answer in chat box</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a:spcBef>
                <a:spcPts val="0"/>
              </a:spcBef>
              <a:buSzPts val="1400"/>
            </a:pPr>
            <a:r>
              <a:rPr lang="en-US"/>
              <a:t>What Is a Biobased Product? </a:t>
            </a:r>
            <a:endParaRPr/>
          </a:p>
        </p:txBody>
      </p:sp>
      <p:sp>
        <p:nvSpPr>
          <p:cNvPr id="78" name="Google Shape;78;p16"/>
          <p:cNvSpPr txBox="1">
            <a:spLocks noGrp="1"/>
          </p:cNvSpPr>
          <p:nvPr>
            <p:ph idx="1"/>
          </p:nvPr>
        </p:nvSpPr>
        <p:spPr>
          <a:xfrm>
            <a:off x="457199" y="1200150"/>
            <a:ext cx="4319673" cy="1358507"/>
          </a:xfrm>
          <a:prstGeom prst="rect">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t" anchorCtr="0">
            <a:normAutofit fontScale="92500" lnSpcReduction="10000"/>
          </a:bodyPr>
          <a:lstStyle/>
          <a:p>
            <a:pPr marL="457200" indent="-317500">
              <a:spcBef>
                <a:spcPts val="400"/>
              </a:spcBef>
              <a:buSzPct val="91728"/>
            </a:pPr>
            <a:r>
              <a:rPr lang="en-US" sz="1650" dirty="0">
                <a:solidFill>
                  <a:srgbClr val="0C0C0C"/>
                </a:solidFill>
                <a:ea typeface="Arial"/>
                <a:cs typeface="Arial"/>
                <a:sym typeface="Arial"/>
              </a:rPr>
              <a:t>A product composed of renewable biological components - agricultural, forestry, marine materials, and chemicals</a:t>
            </a:r>
            <a:endParaRPr dirty="0">
              <a:cs typeface="Arial"/>
            </a:endParaRPr>
          </a:p>
          <a:p>
            <a:pPr marL="457200" lvl="0" indent="-317500" algn="l" rtl="0">
              <a:lnSpc>
                <a:spcPct val="100000"/>
              </a:lnSpc>
              <a:spcBef>
                <a:spcPts val="400"/>
              </a:spcBef>
              <a:spcAft>
                <a:spcPts val="0"/>
              </a:spcAft>
              <a:buSzPct val="91728"/>
              <a:buChar char="•"/>
            </a:pPr>
            <a:r>
              <a:rPr lang="en-US" sz="1650" dirty="0">
                <a:solidFill>
                  <a:srgbClr val="0C0C0C"/>
                </a:solidFill>
                <a:ea typeface="Arial"/>
                <a:cs typeface="Arial"/>
                <a:sym typeface="Arial"/>
              </a:rPr>
              <a:t>Legislative definition for biobased products does not include food, feed, or fuel.</a:t>
            </a:r>
            <a:endParaRPr dirty="0">
              <a:cs typeface="Arial"/>
            </a:endParaRPr>
          </a:p>
        </p:txBody>
      </p:sp>
      <p:pic>
        <p:nvPicPr>
          <p:cNvPr id="79" name="Google Shape;79;p16" descr="Biobased 3 ring binders"/>
          <p:cNvPicPr preferRelativeResize="0"/>
          <p:nvPr/>
        </p:nvPicPr>
        <p:blipFill rotWithShape="1">
          <a:blip r:embed="rId3">
            <a:alphaModFix/>
          </a:blip>
          <a:srcRect/>
          <a:stretch/>
        </p:blipFill>
        <p:spPr>
          <a:xfrm>
            <a:off x="4856038" y="1131903"/>
            <a:ext cx="1511003" cy="1378565"/>
          </a:xfrm>
          <a:prstGeom prst="rect">
            <a:avLst/>
          </a:prstGeom>
          <a:noFill/>
          <a:ln>
            <a:noFill/>
          </a:ln>
        </p:spPr>
      </p:pic>
      <p:sp>
        <p:nvSpPr>
          <p:cNvPr id="80" name="Google Shape;80;p16"/>
          <p:cNvSpPr txBox="1"/>
          <p:nvPr/>
        </p:nvSpPr>
        <p:spPr>
          <a:xfrm>
            <a:off x="4856038" y="2558658"/>
            <a:ext cx="1636863" cy="25391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1" u="none" strike="noStrike" cap="none">
                <a:solidFill>
                  <a:srgbClr val="000000"/>
                </a:solidFill>
                <a:latin typeface="Arial"/>
                <a:ea typeface="Arial"/>
                <a:cs typeface="Arial"/>
                <a:sym typeface="Arial"/>
              </a:rPr>
              <a:t>Biobased Binders</a:t>
            </a:r>
            <a:endParaRPr/>
          </a:p>
        </p:txBody>
      </p:sp>
      <p:pic>
        <p:nvPicPr>
          <p:cNvPr id="81" name="Google Shape;81;p16" descr="Skillcraft Biobased General Purpose Cleaners"/>
          <p:cNvPicPr preferRelativeResize="0"/>
          <p:nvPr/>
        </p:nvPicPr>
        <p:blipFill rotWithShape="1">
          <a:blip r:embed="rId4">
            <a:alphaModFix/>
          </a:blip>
          <a:srcRect/>
          <a:stretch/>
        </p:blipFill>
        <p:spPr>
          <a:xfrm>
            <a:off x="7234117" y="1429793"/>
            <a:ext cx="1317760" cy="1512304"/>
          </a:xfrm>
          <a:prstGeom prst="rect">
            <a:avLst/>
          </a:prstGeom>
          <a:noFill/>
          <a:ln>
            <a:noFill/>
          </a:ln>
          <a:effectLst>
            <a:outerShdw blurRad="292100" dist="139700" dir="2700000" algn="tl" rotWithShape="0">
              <a:srgbClr val="333333">
                <a:alpha val="64705"/>
              </a:srgbClr>
            </a:outerShdw>
          </a:effectLst>
        </p:spPr>
      </p:pic>
      <p:sp>
        <p:nvSpPr>
          <p:cNvPr id="82" name="Google Shape;82;p16"/>
          <p:cNvSpPr txBox="1"/>
          <p:nvPr/>
        </p:nvSpPr>
        <p:spPr>
          <a:xfrm>
            <a:off x="6994179" y="2912404"/>
            <a:ext cx="1636863"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1" u="none" strike="noStrike" cap="none">
                <a:solidFill>
                  <a:srgbClr val="000000"/>
                </a:solidFill>
                <a:latin typeface="Arial"/>
                <a:ea typeface="Arial"/>
                <a:cs typeface="Arial"/>
                <a:sym typeface="Arial"/>
              </a:rPr>
              <a:t>Skilcraft Biobased Cleaner</a:t>
            </a:r>
            <a:endParaRPr/>
          </a:p>
        </p:txBody>
      </p:sp>
      <p:pic>
        <p:nvPicPr>
          <p:cNvPr id="83" name="Google Shape;83;p16" descr="Biobased dishwashing pods for dishwashers"/>
          <p:cNvPicPr preferRelativeResize="0"/>
          <p:nvPr/>
        </p:nvPicPr>
        <p:blipFill rotWithShape="1">
          <a:blip r:embed="rId5">
            <a:alphaModFix/>
          </a:blip>
          <a:srcRect/>
          <a:stretch/>
        </p:blipFill>
        <p:spPr>
          <a:xfrm>
            <a:off x="457200" y="2942097"/>
            <a:ext cx="1544848" cy="1544848"/>
          </a:xfrm>
          <a:prstGeom prst="rect">
            <a:avLst/>
          </a:prstGeom>
          <a:noFill/>
          <a:ln>
            <a:noFill/>
          </a:ln>
        </p:spPr>
      </p:pic>
      <p:sp>
        <p:nvSpPr>
          <p:cNvPr id="84" name="Google Shape;84;p16"/>
          <p:cNvSpPr txBox="1"/>
          <p:nvPr/>
        </p:nvSpPr>
        <p:spPr>
          <a:xfrm>
            <a:off x="327709" y="4574241"/>
            <a:ext cx="1549277"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1" u="none" strike="noStrike" cap="none">
                <a:solidFill>
                  <a:srgbClr val="000000"/>
                </a:solidFill>
                <a:latin typeface="Arial"/>
                <a:ea typeface="Arial"/>
                <a:cs typeface="Arial"/>
                <a:sym typeface="Arial"/>
              </a:rPr>
              <a:t>Biobased Dishwashing Pods</a:t>
            </a:r>
            <a:endParaRPr/>
          </a:p>
        </p:txBody>
      </p:sp>
      <p:pic>
        <p:nvPicPr>
          <p:cNvPr id="2" name="Picture 3" descr="A picture containing text, parking, meter, several&#10;&#10;Description automatically generated">
            <a:extLst>
              <a:ext uri="{FF2B5EF4-FFF2-40B4-BE49-F238E27FC236}">
                <a16:creationId xmlns:a16="http://schemas.microsoft.com/office/drawing/2014/main" id="{68440364-E058-74AA-B35C-D116195817B9}"/>
              </a:ext>
            </a:extLst>
          </p:cNvPr>
          <p:cNvPicPr>
            <a:picLocks noChangeAspect="1"/>
          </p:cNvPicPr>
          <p:nvPr/>
        </p:nvPicPr>
        <p:blipFill>
          <a:blip r:embed="rId6"/>
          <a:stretch>
            <a:fillRect/>
          </a:stretch>
        </p:blipFill>
        <p:spPr>
          <a:xfrm>
            <a:off x="2283843" y="2686358"/>
            <a:ext cx="1557068" cy="1797992"/>
          </a:xfrm>
          <a:prstGeom prst="rect">
            <a:avLst/>
          </a:prstGeom>
        </p:spPr>
      </p:pic>
      <p:sp>
        <p:nvSpPr>
          <p:cNvPr id="86" name="Google Shape;86;p16"/>
          <p:cNvSpPr txBox="1"/>
          <p:nvPr/>
        </p:nvSpPr>
        <p:spPr>
          <a:xfrm>
            <a:off x="2427282" y="4515401"/>
            <a:ext cx="1549277" cy="25391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1" u="none" strike="noStrike" cap="none">
                <a:solidFill>
                  <a:srgbClr val="000000"/>
                </a:solidFill>
                <a:latin typeface="Arial"/>
                <a:ea typeface="Arial"/>
                <a:cs typeface="Arial"/>
                <a:sym typeface="Arial"/>
              </a:rPr>
              <a:t>Biobased Coffee Pods</a:t>
            </a:r>
            <a:endParaRPr/>
          </a:p>
        </p:txBody>
      </p:sp>
      <p:pic>
        <p:nvPicPr>
          <p:cNvPr id="87" name="Google Shape;87;p16" descr="Biobased Drain Cleaner USDA Certified 91% biobased"/>
          <p:cNvPicPr preferRelativeResize="0"/>
          <p:nvPr/>
        </p:nvPicPr>
        <p:blipFill rotWithShape="1">
          <a:blip r:embed="rId7">
            <a:alphaModFix/>
          </a:blip>
          <a:srcRect/>
          <a:stretch/>
        </p:blipFill>
        <p:spPr>
          <a:xfrm>
            <a:off x="4956263" y="3263873"/>
            <a:ext cx="1511002" cy="1449329"/>
          </a:xfrm>
          <a:prstGeom prst="rect">
            <a:avLst/>
          </a:prstGeom>
          <a:noFill/>
          <a:ln>
            <a:noFill/>
          </a:ln>
          <a:effectLst>
            <a:outerShdw blurRad="190500" algn="tl" rotWithShape="0">
              <a:srgbClr val="000000">
                <a:alpha val="69803"/>
              </a:srgbClr>
            </a:outerShdw>
          </a:effectLst>
        </p:spPr>
      </p:pic>
      <p:sp>
        <p:nvSpPr>
          <p:cNvPr id="88" name="Google Shape;88;p16" descr="Biobased Drain Cleaner&#10;USDA Certified – 91% biobased&#10;"/>
          <p:cNvSpPr/>
          <p:nvPr/>
        </p:nvSpPr>
        <p:spPr>
          <a:xfrm>
            <a:off x="4777090" y="4728002"/>
            <a:ext cx="1630393" cy="415498"/>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1050" b="0" i="1" u="none" strike="noStrike" cap="none">
                <a:solidFill>
                  <a:srgbClr val="000000"/>
                </a:solidFill>
                <a:latin typeface="Arial"/>
                <a:ea typeface="Arial"/>
                <a:cs typeface="Arial"/>
                <a:sym typeface="Arial"/>
              </a:rPr>
              <a:t>Biobased Drain Cleaner</a:t>
            </a:r>
            <a:endParaRPr/>
          </a:p>
          <a:p>
            <a:pPr marL="0" marR="0" lvl="0" indent="0" algn="ctr" rtl="0">
              <a:lnSpc>
                <a:spcPct val="100000"/>
              </a:lnSpc>
              <a:spcBef>
                <a:spcPts val="0"/>
              </a:spcBef>
              <a:spcAft>
                <a:spcPts val="0"/>
              </a:spcAft>
              <a:buNone/>
            </a:pPr>
            <a:r>
              <a:rPr lang="en-US" sz="1050" b="0" i="1" u="none" strike="noStrike" cap="none">
                <a:solidFill>
                  <a:srgbClr val="000000"/>
                </a:solidFill>
                <a:latin typeface="Arial"/>
                <a:ea typeface="Arial"/>
                <a:cs typeface="Arial"/>
                <a:sym typeface="Arial"/>
              </a:rPr>
              <a:t>91% biobased</a:t>
            </a:r>
            <a:endParaRPr/>
          </a:p>
        </p:txBody>
      </p:sp>
      <p:pic>
        <p:nvPicPr>
          <p:cNvPr id="3" name="Picture 2" descr="The DuckSorb company makes a series of sorbents, the deal with spills.  Several are offered through AbilityOne.">
            <a:extLst>
              <a:ext uri="{FF2B5EF4-FFF2-40B4-BE49-F238E27FC236}">
                <a16:creationId xmlns:a16="http://schemas.microsoft.com/office/drawing/2014/main" id="{665F41A6-465E-B6F0-F0EB-AD5C64CDDCAA}"/>
              </a:ext>
            </a:extLst>
          </p:cNvPr>
          <p:cNvPicPr>
            <a:picLocks noChangeAspect="1"/>
          </p:cNvPicPr>
          <p:nvPr/>
        </p:nvPicPr>
        <p:blipFill>
          <a:blip r:embed="rId8"/>
          <a:stretch>
            <a:fillRect/>
          </a:stretch>
        </p:blipFill>
        <p:spPr>
          <a:xfrm>
            <a:off x="7248855" y="3383463"/>
            <a:ext cx="1382187" cy="934795"/>
          </a:xfrm>
          <a:prstGeom prst="rect">
            <a:avLst/>
          </a:prstGeom>
        </p:spPr>
      </p:pic>
      <p:sp>
        <p:nvSpPr>
          <p:cNvPr id="90" name="Google Shape;90;p16" descr="Sorbent made from cellulose&#10;"/>
          <p:cNvSpPr txBox="1"/>
          <p:nvPr/>
        </p:nvSpPr>
        <p:spPr>
          <a:xfrm>
            <a:off x="6994179" y="4354739"/>
            <a:ext cx="1636863" cy="57704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1" u="none" strike="noStrike" cap="none" err="1">
                <a:solidFill>
                  <a:srgbClr val="000000"/>
                </a:solidFill>
                <a:latin typeface="Arial"/>
                <a:ea typeface="Arial"/>
                <a:cs typeface="Arial"/>
                <a:sym typeface="Arial"/>
              </a:rPr>
              <a:t>DuckSorb</a:t>
            </a:r>
            <a:r>
              <a:rPr lang="en-US" sz="1050" i="1">
                <a:solidFill>
                  <a:srgbClr val="000000"/>
                </a:solidFill>
                <a:latin typeface="Arial"/>
                <a:ea typeface="Arial"/>
                <a:cs typeface="Arial"/>
                <a:sym typeface="Arial"/>
              </a:rPr>
              <a:t>® sorbents offered through </a:t>
            </a:r>
            <a:r>
              <a:rPr lang="en-US" sz="1050" i="1" err="1">
                <a:solidFill>
                  <a:srgbClr val="000000"/>
                </a:solidFill>
                <a:latin typeface="Arial"/>
                <a:ea typeface="Arial"/>
                <a:cs typeface="Arial"/>
                <a:sym typeface="Arial"/>
              </a:rPr>
              <a:t>AbilityOne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40"/>
          <p:cNvSpPr txBox="1">
            <a:spLocks noGrp="1"/>
          </p:cNvSpPr>
          <p:nvPr>
            <p:ph type="title"/>
          </p:nvPr>
        </p:nvSpPr>
        <p:spPr>
          <a:xfrm>
            <a:off x="356191" y="27321"/>
            <a:ext cx="8229600" cy="857100"/>
          </a:xfrm>
          <a:prstGeom prst="rect">
            <a:avLst/>
          </a:prstGeom>
          <a:noFill/>
          <a:ln>
            <a:noFill/>
          </a:ln>
        </p:spPr>
        <p:txBody>
          <a:bodyPr spcFirstLastPara="1" wrap="square" lIns="91425" tIns="91425" rIns="91425" bIns="91425" anchor="t" anchorCtr="0">
            <a:noAutofit/>
          </a:bodyPr>
          <a:lstStyle/>
          <a:p>
            <a:pPr marL="0" lvl="0" indent="0">
              <a:lnSpc>
                <a:spcPct val="100000"/>
              </a:lnSpc>
              <a:spcBef>
                <a:spcPts val="0"/>
              </a:spcBef>
              <a:spcAft>
                <a:spcPts val="0"/>
              </a:spcAft>
              <a:buSzPts val="1400"/>
            </a:pPr>
            <a:r>
              <a:rPr lang="en-US" sz="4000"/>
              <a:t>The Future?</a:t>
            </a:r>
            <a:endParaRPr sz="4000"/>
          </a:p>
        </p:txBody>
      </p:sp>
      <p:pic>
        <p:nvPicPr>
          <p:cNvPr id="367" name="Google Shape;367;p40" descr="Thales biobased credit card."/>
          <p:cNvPicPr preferRelativeResize="0"/>
          <p:nvPr/>
        </p:nvPicPr>
        <p:blipFill rotWithShape="1">
          <a:blip r:embed="rId3">
            <a:alphaModFix/>
          </a:blip>
          <a:srcRect/>
          <a:stretch/>
        </p:blipFill>
        <p:spPr>
          <a:xfrm>
            <a:off x="617480" y="871870"/>
            <a:ext cx="3823010" cy="4271630"/>
          </a:xfrm>
          <a:prstGeom prst="rect">
            <a:avLst/>
          </a:prstGeom>
          <a:noFill/>
          <a:ln>
            <a:noFill/>
          </a:ln>
        </p:spPr>
      </p:pic>
      <p:sp>
        <p:nvSpPr>
          <p:cNvPr id="368" name="Google Shape;368;p40"/>
          <p:cNvSpPr txBox="1">
            <a:spLocks noGrp="1"/>
          </p:cNvSpPr>
          <p:nvPr>
            <p:ph type="body" idx="1"/>
          </p:nvPr>
        </p:nvSpPr>
        <p:spPr>
          <a:xfrm>
            <a:off x="4726173" y="844550"/>
            <a:ext cx="4061636" cy="33945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400"/>
              </a:spcBef>
              <a:spcAft>
                <a:spcPts val="0"/>
              </a:spcAft>
              <a:buClr>
                <a:schemeClr val="dk1"/>
              </a:buClr>
              <a:buSzPts val="1400"/>
              <a:buFont typeface="Arial"/>
              <a:buChar char="•"/>
            </a:pPr>
            <a:r>
              <a:rPr lang="en-US" sz="2400"/>
              <a:t>Thales makes a biobased payment card that has earned the USDA Certified Biobased Product Label.</a:t>
            </a:r>
            <a:endParaRPr sz="2400"/>
          </a:p>
          <a:p>
            <a:pPr marL="457200" lvl="0" indent="-317500" algn="l" rtl="0">
              <a:lnSpc>
                <a:spcPct val="100000"/>
              </a:lnSpc>
              <a:spcBef>
                <a:spcPts val="400"/>
              </a:spcBef>
              <a:spcAft>
                <a:spcPts val="0"/>
              </a:spcAft>
              <a:buClr>
                <a:schemeClr val="dk1"/>
              </a:buClr>
              <a:buSzPts val="1400"/>
              <a:buFont typeface="Arial"/>
              <a:buChar char="•"/>
            </a:pPr>
            <a:r>
              <a:rPr lang="en-US" sz="2400"/>
              <a:t>The card is 78% biobased.</a:t>
            </a:r>
            <a:endParaRPr sz="2400"/>
          </a:p>
          <a:p>
            <a:pPr marL="457200" lvl="0" indent="-317500" algn="l" rtl="0">
              <a:lnSpc>
                <a:spcPct val="100000"/>
              </a:lnSpc>
              <a:spcBef>
                <a:spcPts val="400"/>
              </a:spcBef>
              <a:spcAft>
                <a:spcPts val="0"/>
              </a:spcAft>
              <a:buClr>
                <a:schemeClr val="dk1"/>
              </a:buClr>
              <a:buSzPts val="1400"/>
              <a:buFont typeface="Arial"/>
              <a:buChar char="•"/>
            </a:pPr>
            <a:r>
              <a:rPr lang="en-US" sz="2400"/>
              <a:t>Maybe a biobased Federal charge card in the future?</a:t>
            </a:r>
            <a:endParaRPr sz="2400"/>
          </a:p>
          <a:p>
            <a:pPr marL="457200" lvl="0" indent="-228600" algn="l" rtl="0">
              <a:lnSpc>
                <a:spcPct val="100000"/>
              </a:lnSpc>
              <a:spcBef>
                <a:spcPts val="400"/>
              </a:spcBef>
              <a:spcAft>
                <a:spcPts val="0"/>
              </a:spcAft>
              <a:buClr>
                <a:schemeClr val="dk1"/>
              </a:buClr>
              <a:buSzPts val="1400"/>
              <a:buFont typeface="Arial"/>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39"/>
          <p:cNvSpPr txBox="1">
            <a:spLocks noGrp="1"/>
          </p:cNvSpPr>
          <p:nvPr>
            <p:ph type="title"/>
          </p:nvPr>
        </p:nvSpPr>
        <p:spPr>
          <a:xfrm>
            <a:off x="565533" y="53653"/>
            <a:ext cx="8229600" cy="857100"/>
          </a:xfrm>
          <a:prstGeom prst="rect">
            <a:avLst/>
          </a:prstGeom>
          <a:noFill/>
          <a:ln>
            <a:noFill/>
          </a:ln>
        </p:spPr>
        <p:txBody>
          <a:bodyPr spcFirstLastPara="1" wrap="square" lIns="91425" tIns="91425" rIns="91425" bIns="91425" anchor="t" anchorCtr="0">
            <a:noAutofit/>
          </a:bodyPr>
          <a:lstStyle/>
          <a:p>
            <a:pPr>
              <a:spcBef>
                <a:spcPts val="0"/>
              </a:spcBef>
              <a:buSzPts val="1400"/>
            </a:pPr>
            <a:r>
              <a:rPr lang="en-US" sz="4000"/>
              <a:t>You Play an Important Role</a:t>
            </a:r>
            <a:endParaRPr sz="4000"/>
          </a:p>
        </p:txBody>
      </p:sp>
      <p:pic>
        <p:nvPicPr>
          <p:cNvPr id="357" name="Google Shape;357;p39" descr="A series of pictures showing biobased products used in the homes of BioPreferred Program staff including cleaning products, shoes, etc."/>
          <p:cNvPicPr preferRelativeResize="0"/>
          <p:nvPr/>
        </p:nvPicPr>
        <p:blipFill rotWithShape="1">
          <a:blip r:embed="rId3">
            <a:alphaModFix/>
          </a:blip>
          <a:srcRect l="1182"/>
          <a:stretch/>
        </p:blipFill>
        <p:spPr>
          <a:xfrm>
            <a:off x="528370" y="732754"/>
            <a:ext cx="4399637" cy="3951574"/>
          </a:xfrm>
          <a:prstGeom prst="rect">
            <a:avLst/>
          </a:prstGeom>
          <a:ln>
            <a:noFill/>
          </a:ln>
          <a:effectLst>
            <a:outerShdw blurRad="190500" algn="tl" rotWithShape="0">
              <a:srgbClr val="000000">
                <a:alpha val="70000"/>
              </a:srgbClr>
            </a:outerShdw>
          </a:effectLst>
        </p:spPr>
      </p:pic>
      <p:sp>
        <p:nvSpPr>
          <p:cNvPr id="358" name="Google Shape;358;p39"/>
          <p:cNvSpPr txBox="1"/>
          <p:nvPr/>
        </p:nvSpPr>
        <p:spPr>
          <a:xfrm>
            <a:off x="5363184" y="1185067"/>
            <a:ext cx="3391788" cy="3046948"/>
          </a:xfrm>
          <a:prstGeom prst="rect">
            <a:avLst/>
          </a:prstGeom>
          <a:noFill/>
          <a:ln>
            <a:noFill/>
          </a:ln>
        </p:spPr>
        <p:txBody>
          <a:bodyPr spcFirstLastPara="1" wrap="square" lIns="91425" tIns="45700" rIns="91425" bIns="45700" anchor="t" anchorCtr="0">
            <a:spAutoFit/>
          </a:bodyPr>
          <a:lstStyle/>
          <a:p>
            <a:pPr marR="0" lvl="0" algn="l" rtl="0">
              <a:lnSpc>
                <a:spcPct val="100000"/>
              </a:lnSpc>
              <a:spcBef>
                <a:spcPts val="0"/>
              </a:spcBef>
              <a:spcAft>
                <a:spcPts val="0"/>
              </a:spcAft>
              <a:buClr>
                <a:srgbClr val="000000"/>
              </a:buClr>
              <a:buSzPts val="1400"/>
            </a:pPr>
            <a:r>
              <a:rPr lang="en-US" sz="2400" b="0" i="0" u="none" strike="noStrike" cap="none" dirty="0">
                <a:solidFill>
                  <a:srgbClr val="000000"/>
                </a:solidFill>
                <a:latin typeface="Arial"/>
                <a:ea typeface="Arial"/>
                <a:cs typeface="Arial"/>
                <a:sym typeface="Arial"/>
              </a:rPr>
              <a:t>Purchase biobased products </a:t>
            </a:r>
            <a:endParaRPr sz="2400" dirty="0"/>
          </a:p>
          <a:p>
            <a:pPr marR="0" lvl="0" algn="l" rtl="0">
              <a:lnSpc>
                <a:spcPct val="100000"/>
              </a:lnSpc>
              <a:spcBef>
                <a:spcPts val="0"/>
              </a:spcBef>
              <a:spcAft>
                <a:spcPts val="0"/>
              </a:spcAft>
              <a:buClr>
                <a:srgbClr val="000000"/>
              </a:buClr>
              <a:buSzPts val="1400"/>
            </a:pPr>
            <a:r>
              <a:rPr lang="en-US" sz="2400" b="0" i="0" u="none" strike="noStrike" cap="none" dirty="0">
                <a:solidFill>
                  <a:srgbClr val="000000"/>
                </a:solidFill>
                <a:latin typeface="Arial"/>
                <a:ea typeface="Arial"/>
                <a:cs typeface="Arial"/>
                <a:sym typeface="Arial"/>
              </a:rPr>
              <a:t>- at work</a:t>
            </a:r>
            <a:endParaRPr sz="2400" dirty="0"/>
          </a:p>
          <a:p>
            <a:pPr marR="0" lvl="0" algn="l" rtl="0">
              <a:lnSpc>
                <a:spcPct val="100000"/>
              </a:lnSpc>
              <a:spcBef>
                <a:spcPts val="0"/>
              </a:spcBef>
              <a:spcAft>
                <a:spcPts val="0"/>
              </a:spcAft>
              <a:buClr>
                <a:srgbClr val="000000"/>
              </a:buClr>
              <a:buSzPts val="1400"/>
            </a:pPr>
            <a:r>
              <a:rPr lang="en-US" sz="2400" b="0" i="0" u="none" strike="noStrike" cap="none" dirty="0">
                <a:solidFill>
                  <a:srgbClr val="000000"/>
                </a:solidFill>
                <a:latin typeface="Arial"/>
                <a:ea typeface="Arial"/>
                <a:cs typeface="Arial"/>
                <a:sym typeface="Arial"/>
              </a:rPr>
              <a:t>- at home</a:t>
            </a:r>
            <a:endParaRPr sz="2400" dirty="0"/>
          </a:p>
          <a:p>
            <a:pPr marL="285750" marR="0" lvl="0" indent="-196850" algn="l" rtl="0">
              <a:lnSpc>
                <a:spcPct val="100000"/>
              </a:lnSpc>
              <a:spcBef>
                <a:spcPts val="0"/>
              </a:spcBef>
              <a:spcAft>
                <a:spcPts val="0"/>
              </a:spcAft>
              <a:buClr>
                <a:srgbClr val="000000"/>
              </a:buClr>
              <a:buSzPts val="1400"/>
              <a:buFont typeface="Arial"/>
              <a:buNone/>
            </a:pPr>
            <a:endParaRPr sz="2400" b="0" i="0" u="none" strike="noStrike" cap="none" dirty="0">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1400"/>
              <a:buFont typeface="Arial"/>
              <a:buChar char="•"/>
            </a:pPr>
            <a:r>
              <a:rPr lang="en-US" sz="2400" b="0" i="0" u="none" strike="noStrike" cap="none" dirty="0">
                <a:solidFill>
                  <a:srgbClr val="000000"/>
                </a:solidFill>
                <a:latin typeface="Arial"/>
                <a:ea typeface="Arial"/>
                <a:cs typeface="Arial"/>
                <a:sym typeface="Arial"/>
              </a:rPr>
              <a:t>Educate your purchase card holders!</a:t>
            </a:r>
            <a:endParaRPr sz="2400" dirty="0"/>
          </a:p>
        </p:txBody>
      </p:sp>
      <p:sp>
        <p:nvSpPr>
          <p:cNvPr id="359" name="Google Shape;359;p39"/>
          <p:cNvSpPr txBox="1"/>
          <p:nvPr/>
        </p:nvSpPr>
        <p:spPr>
          <a:xfrm>
            <a:off x="5354612" y="3035103"/>
            <a:ext cx="3679047" cy="1846659"/>
          </a:xfrm>
          <a:prstGeom prst="rect">
            <a:avLst/>
          </a:prstGeom>
          <a:gradFill>
            <a:gsLst>
              <a:gs pos="0">
                <a:srgbClr val="A9A9E1"/>
              </a:gs>
              <a:gs pos="35000">
                <a:srgbClr val="C4C4E7"/>
              </a:gs>
              <a:gs pos="100000">
                <a:srgbClr val="E6E6F8"/>
              </a:gs>
            </a:gsLst>
            <a:lin ang="16200000" scaled="0"/>
          </a:gradFill>
          <a:ln w="9525" cap="flat" cmpd="sng">
            <a:solidFill>
              <a:srgbClr val="282888"/>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a:solidFill>
                  <a:srgbClr val="0070C0"/>
                </a:solidFill>
                <a:latin typeface="Arial"/>
                <a:ea typeface="Arial"/>
                <a:cs typeface="Arial"/>
                <a:sym typeface="Arial"/>
              </a:rPr>
              <a:t>Together we support: </a:t>
            </a:r>
            <a:endParaRPr/>
          </a:p>
          <a:p>
            <a:pPr marL="285750" marR="0" lvl="0" indent="-285750" algn="l" rtl="0">
              <a:lnSpc>
                <a:spcPct val="100000"/>
              </a:lnSpc>
              <a:spcBef>
                <a:spcPts val="0"/>
              </a:spcBef>
              <a:spcAft>
                <a:spcPts val="0"/>
              </a:spcAft>
              <a:buClr>
                <a:srgbClr val="000000"/>
              </a:buClr>
              <a:buSzPts val="2000"/>
              <a:buFont typeface="Arial"/>
              <a:buChar char="•"/>
            </a:pPr>
            <a:r>
              <a:rPr lang="en-US" sz="2000" b="0" i="0" u="none" strike="noStrike" cap="none">
                <a:solidFill>
                  <a:srgbClr val="0070C0"/>
                </a:solidFill>
                <a:latin typeface="Arial"/>
                <a:ea typeface="Arial"/>
                <a:cs typeface="Arial"/>
                <a:sym typeface="Arial"/>
              </a:rPr>
              <a:t>the U.S. economy</a:t>
            </a:r>
            <a:endParaRPr/>
          </a:p>
          <a:p>
            <a:pPr marL="285750" marR="0" lvl="0" indent="-285750" algn="l" rtl="0">
              <a:lnSpc>
                <a:spcPct val="100000"/>
              </a:lnSpc>
              <a:spcBef>
                <a:spcPts val="0"/>
              </a:spcBef>
              <a:spcAft>
                <a:spcPts val="0"/>
              </a:spcAft>
              <a:buClr>
                <a:srgbClr val="000000"/>
              </a:buClr>
              <a:buSzPts val="2000"/>
              <a:buFont typeface="Arial"/>
              <a:buChar char="•"/>
            </a:pPr>
            <a:r>
              <a:rPr lang="en-US" sz="2000" b="0" i="0" u="none" strike="noStrike" cap="none">
                <a:solidFill>
                  <a:srgbClr val="0070C0"/>
                </a:solidFill>
                <a:latin typeface="Arial"/>
                <a:ea typeface="Arial"/>
                <a:cs typeface="Arial"/>
                <a:sym typeface="Arial"/>
              </a:rPr>
              <a:t>U.S. jobs</a:t>
            </a:r>
            <a:endParaRPr/>
          </a:p>
          <a:p>
            <a:pPr marL="285750" marR="0" lvl="0" indent="-285750" algn="l" rtl="0">
              <a:lnSpc>
                <a:spcPct val="100000"/>
              </a:lnSpc>
              <a:spcBef>
                <a:spcPts val="0"/>
              </a:spcBef>
              <a:spcAft>
                <a:spcPts val="0"/>
              </a:spcAft>
              <a:buClr>
                <a:srgbClr val="000000"/>
              </a:buClr>
              <a:buSzPts val="2000"/>
              <a:buFont typeface="Arial"/>
              <a:buChar char="•"/>
            </a:pPr>
            <a:r>
              <a:rPr lang="en-US" sz="2000" b="0" i="0" u="none" strike="noStrike" cap="none">
                <a:solidFill>
                  <a:srgbClr val="0070C0"/>
                </a:solidFill>
                <a:latin typeface="Arial"/>
                <a:ea typeface="Arial"/>
                <a:cs typeface="Arial"/>
                <a:sym typeface="Arial"/>
              </a:rPr>
              <a:t>farmers and rural America</a:t>
            </a:r>
            <a:endParaRPr/>
          </a:p>
          <a:p>
            <a:pPr marL="285750" marR="0" lvl="0" indent="-285750" algn="l" rtl="0">
              <a:lnSpc>
                <a:spcPct val="100000"/>
              </a:lnSpc>
              <a:spcBef>
                <a:spcPts val="0"/>
              </a:spcBef>
              <a:spcAft>
                <a:spcPts val="0"/>
              </a:spcAft>
              <a:buClr>
                <a:srgbClr val="000000"/>
              </a:buClr>
              <a:buSzPts val="2000"/>
              <a:buFont typeface="Arial"/>
              <a:buChar char="•"/>
            </a:pPr>
            <a:r>
              <a:rPr lang="en-US" sz="2000" b="0" i="0" u="none" strike="noStrike" cap="none">
                <a:solidFill>
                  <a:srgbClr val="0070C0"/>
                </a:solidFill>
                <a:latin typeface="Arial"/>
                <a:ea typeface="Arial"/>
                <a:cs typeface="Arial"/>
                <a:sym typeface="Arial"/>
              </a:rPr>
              <a:t>a healthy planet</a:t>
            </a:r>
            <a:endParaRPr/>
          </a:p>
          <a:p>
            <a:pPr marL="285750" marR="0" lvl="0" indent="-196850" algn="l" rtl="0">
              <a:lnSpc>
                <a:spcPct val="100000"/>
              </a:lnSpc>
              <a:spcBef>
                <a:spcPts val="0"/>
              </a:spcBef>
              <a:spcAft>
                <a:spcPts val="0"/>
              </a:spcAft>
              <a:buClr>
                <a:srgbClr val="000000"/>
              </a:buClr>
              <a:buSzPts val="1400"/>
              <a:buFont typeface="Arial"/>
              <a:buNone/>
            </a:pPr>
            <a:endParaRPr sz="1400" b="0" i="0" u="none" strike="noStrike" cap="none">
              <a:solidFill>
                <a:srgbClr val="0070C0"/>
              </a:solidFill>
              <a:latin typeface="Arial"/>
              <a:ea typeface="Arial"/>
              <a:cs typeface="Arial"/>
              <a:sym typeface="Arial"/>
            </a:endParaRPr>
          </a:p>
        </p:txBody>
      </p:sp>
      <p:sp>
        <p:nvSpPr>
          <p:cNvPr id="360" name="Google Shape;360;p39"/>
          <p:cNvSpPr txBox="1"/>
          <p:nvPr/>
        </p:nvSpPr>
        <p:spPr>
          <a:xfrm>
            <a:off x="389027" y="4624517"/>
            <a:ext cx="4399637"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1" u="none" strike="noStrike" cap="none" dirty="0">
                <a:solidFill>
                  <a:srgbClr val="000000"/>
                </a:solidFill>
                <a:latin typeface="Arial"/>
                <a:ea typeface="Arial"/>
                <a:cs typeface="Arial"/>
                <a:sym typeface="Arial"/>
              </a:rPr>
              <a:t>Examples of biobased products BioPreferred Program team uses in their homes.</a:t>
            </a:r>
            <a:endParaRPr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2D9F6D0-76BC-DD90-8ECF-C229FD234B51}"/>
              </a:ext>
            </a:extLst>
          </p:cNvPr>
          <p:cNvSpPr>
            <a:spLocks noGrp="1"/>
          </p:cNvSpPr>
          <p:nvPr>
            <p:ph type="title"/>
          </p:nvPr>
        </p:nvSpPr>
        <p:spPr/>
        <p:txBody>
          <a:bodyPr/>
          <a:lstStyle/>
          <a:p>
            <a:r>
              <a:rPr lang="en-US"/>
              <a:t>GSA Starmark Logo</a:t>
            </a:r>
          </a:p>
        </p:txBody>
      </p:sp>
      <p:pic>
        <p:nvPicPr>
          <p:cNvPr id="2" name="Picture 1" descr="GSA Logo&#10;"/>
          <p:cNvPicPr>
            <a:picLocks noChangeAspect="1"/>
          </p:cNvPicPr>
          <p:nvPr/>
        </p:nvPicPr>
        <p:blipFill>
          <a:blip r:embed="rId3" cstate="print"/>
          <a:stretch>
            <a:fillRect/>
          </a:stretch>
        </p:blipFill>
        <p:spPr>
          <a:xfrm>
            <a:off x="3482640" y="1607344"/>
            <a:ext cx="2146258" cy="1928813"/>
          </a:xfrm>
          <a:prstGeom prst="rect">
            <a:avLst/>
          </a:prstGeom>
        </p:spPr>
      </p:pic>
    </p:spTree>
    <p:extLst>
      <p:ext uri="{BB962C8B-B14F-4D97-AF65-F5344CB8AC3E}">
        <p14:creationId xmlns:p14="http://schemas.microsoft.com/office/powerpoint/2010/main" val="13553617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7"/>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a:spcBef>
                <a:spcPts val="0"/>
              </a:spcBef>
              <a:buSzPts val="1400"/>
            </a:pPr>
            <a:r>
              <a:rPr lang="en-US" sz="3200" dirty="0"/>
              <a:t>Which of these could be biobased products?</a:t>
            </a:r>
            <a:endParaRPr lang="en-US" sz="3200" dirty="0">
              <a:cs typeface="Calibri"/>
            </a:endParaRPr>
          </a:p>
        </p:txBody>
      </p:sp>
      <p:sp>
        <p:nvSpPr>
          <p:cNvPr id="97" name="Google Shape;97;p17"/>
          <p:cNvSpPr txBox="1"/>
          <p:nvPr/>
        </p:nvSpPr>
        <p:spPr>
          <a:xfrm>
            <a:off x="554294" y="884781"/>
            <a:ext cx="2642070"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FF0000"/>
                </a:solidFill>
                <a:latin typeface="Arial"/>
                <a:ea typeface="Arial"/>
                <a:cs typeface="Arial"/>
                <a:sym typeface="Arial"/>
              </a:rPr>
              <a:t>Enter your answers in chat box</a:t>
            </a:r>
            <a:endParaRPr/>
          </a:p>
        </p:txBody>
      </p:sp>
      <p:sp>
        <p:nvSpPr>
          <p:cNvPr id="98" name="Google Shape;98;p17"/>
          <p:cNvSpPr txBox="1"/>
          <p:nvPr/>
        </p:nvSpPr>
        <p:spPr>
          <a:xfrm flipH="1">
            <a:off x="381273" y="1707492"/>
            <a:ext cx="346042" cy="307736"/>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1.</a:t>
            </a:r>
            <a:endParaRPr/>
          </a:p>
        </p:txBody>
      </p:sp>
      <p:pic>
        <p:nvPicPr>
          <p:cNvPr id="99" name="Google Shape;99;p17" descr="1. Image of Lettuce"/>
          <p:cNvPicPr preferRelativeResize="0"/>
          <p:nvPr/>
        </p:nvPicPr>
        <p:blipFill rotWithShape="1">
          <a:blip r:embed="rId3">
            <a:alphaModFix/>
          </a:blip>
          <a:srcRect/>
          <a:stretch/>
        </p:blipFill>
        <p:spPr>
          <a:xfrm>
            <a:off x="790252" y="1371600"/>
            <a:ext cx="1800225" cy="1200150"/>
          </a:xfrm>
          <a:prstGeom prst="rect">
            <a:avLst/>
          </a:prstGeom>
          <a:noFill/>
          <a:ln>
            <a:noFill/>
          </a:ln>
          <a:effectLst>
            <a:outerShdw blurRad="292100" dist="139700" dir="2700000" algn="tl" rotWithShape="0">
              <a:srgbClr val="333333">
                <a:alpha val="64705"/>
              </a:srgbClr>
            </a:outerShdw>
          </a:effectLst>
        </p:spPr>
      </p:pic>
      <p:sp>
        <p:nvSpPr>
          <p:cNvPr id="100" name="Google Shape;100;p17"/>
          <p:cNvSpPr txBox="1"/>
          <p:nvPr/>
        </p:nvSpPr>
        <p:spPr>
          <a:xfrm>
            <a:off x="2649014" y="1663584"/>
            <a:ext cx="332524" cy="307777"/>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2.</a:t>
            </a:r>
            <a:endParaRPr/>
          </a:p>
        </p:txBody>
      </p:sp>
      <p:pic>
        <p:nvPicPr>
          <p:cNvPr id="101" name="Google Shape;101;p17" descr="2. Image of Carpet samples"/>
          <p:cNvPicPr preferRelativeResize="0"/>
          <p:nvPr/>
        </p:nvPicPr>
        <p:blipFill rotWithShape="1">
          <a:blip r:embed="rId4">
            <a:alphaModFix/>
          </a:blip>
          <a:srcRect/>
          <a:stretch/>
        </p:blipFill>
        <p:spPr>
          <a:xfrm>
            <a:off x="2995442" y="1365296"/>
            <a:ext cx="2380803" cy="1581280"/>
          </a:xfrm>
          <a:prstGeom prst="rect">
            <a:avLst/>
          </a:prstGeom>
          <a:noFill/>
          <a:ln>
            <a:noFill/>
          </a:ln>
          <a:effectLst>
            <a:outerShdw blurRad="292100" dist="139700" dir="2700000" algn="tl" rotWithShape="0">
              <a:srgbClr val="333333">
                <a:alpha val="64705"/>
              </a:srgbClr>
            </a:outerShdw>
          </a:effectLst>
        </p:spPr>
      </p:pic>
      <p:sp>
        <p:nvSpPr>
          <p:cNvPr id="102" name="Google Shape;102;p17"/>
          <p:cNvSpPr txBox="1"/>
          <p:nvPr/>
        </p:nvSpPr>
        <p:spPr>
          <a:xfrm>
            <a:off x="5843759" y="1656603"/>
            <a:ext cx="609600"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3.</a:t>
            </a:r>
            <a:endParaRPr/>
          </a:p>
        </p:txBody>
      </p:sp>
      <p:pic>
        <p:nvPicPr>
          <p:cNvPr id="4" name="Picture 3" descr="3. Image of cows eating grain">
            <a:extLst>
              <a:ext uri="{FF2B5EF4-FFF2-40B4-BE49-F238E27FC236}">
                <a16:creationId xmlns:a16="http://schemas.microsoft.com/office/drawing/2014/main" id="{215BE996-9622-14CA-E251-84A35D0D2782}"/>
              </a:ext>
            </a:extLst>
          </p:cNvPr>
          <p:cNvPicPr>
            <a:picLocks noChangeAspect="1"/>
          </p:cNvPicPr>
          <p:nvPr/>
        </p:nvPicPr>
        <p:blipFill>
          <a:blip r:embed="rId5"/>
          <a:stretch>
            <a:fillRect/>
          </a:stretch>
        </p:blipFill>
        <p:spPr>
          <a:xfrm>
            <a:off x="6141416" y="1347102"/>
            <a:ext cx="2203344" cy="1441631"/>
          </a:xfrm>
          <a:prstGeom prst="rect">
            <a:avLst/>
          </a:prstGeom>
        </p:spPr>
      </p:pic>
      <p:sp>
        <p:nvSpPr>
          <p:cNvPr id="104" name="Google Shape;104;p17"/>
          <p:cNvSpPr txBox="1"/>
          <p:nvPr/>
        </p:nvSpPr>
        <p:spPr>
          <a:xfrm>
            <a:off x="340810" y="3690065"/>
            <a:ext cx="395540" cy="307777"/>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4.</a:t>
            </a:r>
            <a:endParaRPr/>
          </a:p>
        </p:txBody>
      </p:sp>
      <p:pic>
        <p:nvPicPr>
          <p:cNvPr id="105" name="Google Shape;105;p17" descr="4. Image of Hanging Plant baskets"/>
          <p:cNvPicPr preferRelativeResize="0"/>
          <p:nvPr/>
        </p:nvPicPr>
        <p:blipFill rotWithShape="1">
          <a:blip r:embed="rId6">
            <a:alphaModFix/>
          </a:blip>
          <a:srcRect/>
          <a:stretch/>
        </p:blipFill>
        <p:spPr>
          <a:xfrm>
            <a:off x="727315" y="2830409"/>
            <a:ext cx="1886113" cy="2107112"/>
          </a:xfrm>
          <a:prstGeom prst="rect">
            <a:avLst/>
          </a:prstGeom>
          <a:noFill/>
          <a:ln>
            <a:noFill/>
          </a:ln>
          <a:effectLst>
            <a:outerShdw blurRad="292100" dist="139700" dir="2700000" algn="tl" rotWithShape="0">
              <a:srgbClr val="333333">
                <a:alpha val="64705"/>
              </a:srgbClr>
            </a:outerShdw>
          </a:effectLst>
        </p:spPr>
      </p:pic>
      <p:sp>
        <p:nvSpPr>
          <p:cNvPr id="106" name="Google Shape;106;p17"/>
          <p:cNvSpPr txBox="1"/>
          <p:nvPr/>
        </p:nvSpPr>
        <p:spPr>
          <a:xfrm>
            <a:off x="3129654" y="3690064"/>
            <a:ext cx="337759" cy="307777"/>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5.</a:t>
            </a:r>
            <a:endParaRPr/>
          </a:p>
        </p:txBody>
      </p:sp>
      <p:pic>
        <p:nvPicPr>
          <p:cNvPr id="3" name="Picture 2" descr="5. Image of Poop Bags (Image of green flower on package)">
            <a:extLst>
              <a:ext uri="{FF2B5EF4-FFF2-40B4-BE49-F238E27FC236}">
                <a16:creationId xmlns:a16="http://schemas.microsoft.com/office/drawing/2014/main" id="{8C896395-900A-B723-8F42-6D31643564D7}"/>
              </a:ext>
            </a:extLst>
          </p:cNvPr>
          <p:cNvPicPr>
            <a:picLocks noChangeAspect="1"/>
          </p:cNvPicPr>
          <p:nvPr/>
        </p:nvPicPr>
        <p:blipFill>
          <a:blip r:embed="rId7"/>
          <a:stretch>
            <a:fillRect/>
          </a:stretch>
        </p:blipFill>
        <p:spPr>
          <a:xfrm>
            <a:off x="3565402" y="3507405"/>
            <a:ext cx="2380803" cy="1369630"/>
          </a:xfrm>
          <a:prstGeom prst="rect">
            <a:avLst/>
          </a:prstGeom>
        </p:spPr>
      </p:pic>
      <p:sp>
        <p:nvSpPr>
          <p:cNvPr id="108" name="Google Shape;108;p17"/>
          <p:cNvSpPr txBox="1"/>
          <p:nvPr/>
        </p:nvSpPr>
        <p:spPr>
          <a:xfrm>
            <a:off x="6141416" y="3730555"/>
            <a:ext cx="390421" cy="307777"/>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6.</a:t>
            </a:r>
            <a:endParaRPr/>
          </a:p>
        </p:txBody>
      </p:sp>
      <p:pic>
        <p:nvPicPr>
          <p:cNvPr id="109" name="Google Shape;109;p17" descr="6. Image of a Child's toy"/>
          <p:cNvPicPr preferRelativeResize="0"/>
          <p:nvPr/>
        </p:nvPicPr>
        <p:blipFill rotWithShape="1">
          <a:blip r:embed="rId8">
            <a:alphaModFix/>
          </a:blip>
          <a:srcRect/>
          <a:stretch/>
        </p:blipFill>
        <p:spPr>
          <a:xfrm>
            <a:off x="6531837" y="3401580"/>
            <a:ext cx="1040843" cy="1581280"/>
          </a:xfrm>
          <a:prstGeom prst="rect">
            <a:avLst/>
          </a:prstGeom>
          <a:noFill/>
          <a:ln>
            <a:noFill/>
          </a:ln>
          <a:effectLst>
            <a:outerShdw blurRad="292100" dist="139700" dir="2700000" algn="tl" rotWithShape="0">
              <a:srgbClr val="333333">
                <a:alpha val="64705"/>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8"/>
          <p:cNvSpPr txBox="1">
            <a:spLocks noGrp="1"/>
          </p:cNvSpPr>
          <p:nvPr>
            <p:ph type="title"/>
          </p:nvPr>
        </p:nvSpPr>
        <p:spPr>
          <a:xfrm>
            <a:off x="194185" y="66620"/>
            <a:ext cx="8481981" cy="857100"/>
          </a:xfrm>
          <a:prstGeom prst="rect">
            <a:avLst/>
          </a:prstGeom>
          <a:noFill/>
          <a:ln>
            <a:noFill/>
          </a:ln>
        </p:spPr>
        <p:txBody>
          <a:bodyPr spcFirstLastPara="1" wrap="square" lIns="91425" tIns="91425" rIns="91425" bIns="91425" anchor="t" anchorCtr="0">
            <a:normAutofit fontScale="90000"/>
          </a:bodyPr>
          <a:lstStyle/>
          <a:p>
            <a:pPr marL="0" lvl="0" indent="0" rtl="0">
              <a:lnSpc>
                <a:spcPct val="100000"/>
              </a:lnSpc>
              <a:spcBef>
                <a:spcPts val="0"/>
              </a:spcBef>
              <a:spcAft>
                <a:spcPts val="0"/>
              </a:spcAft>
              <a:buSzPts val="1400"/>
              <a:buNone/>
            </a:pPr>
            <a:r>
              <a:rPr lang="en-US" dirty="0"/>
              <a:t>The BioPreferred® Program</a:t>
            </a:r>
            <a:br>
              <a:rPr lang="en-US" dirty="0">
                <a:sym typeface="Calibri"/>
              </a:rPr>
            </a:br>
            <a:endParaRPr dirty="0">
              <a:sym typeface="Calibri"/>
            </a:endParaRPr>
          </a:p>
        </p:txBody>
      </p:sp>
      <p:sp>
        <p:nvSpPr>
          <p:cNvPr id="116" name="Google Shape;116;p18"/>
          <p:cNvSpPr txBox="1"/>
          <p:nvPr/>
        </p:nvSpPr>
        <p:spPr>
          <a:xfrm>
            <a:off x="481265" y="1067231"/>
            <a:ext cx="4268747" cy="3817968"/>
          </a:xfrm>
          <a:prstGeom prst="rect">
            <a:avLst/>
          </a:prstGeom>
          <a:noFill/>
          <a:ln>
            <a:noFill/>
          </a:ln>
        </p:spPr>
        <p:txBody>
          <a:bodyPr spcFirstLastPara="1" wrap="square" lIns="91425" tIns="45700" rIns="91425" bIns="45700" anchor="t" anchorCtr="0">
            <a:spAutoFit/>
          </a:bodyPr>
          <a:lstStyle/>
          <a:p>
            <a:pPr marL="257175" marR="0" lvl="0" indent="-257175" algn="l" rtl="0">
              <a:lnSpc>
                <a:spcPct val="100000"/>
              </a:lnSpc>
              <a:spcBef>
                <a:spcPts val="0"/>
              </a:spcBef>
              <a:spcAft>
                <a:spcPts val="0"/>
              </a:spcAft>
              <a:buClr>
                <a:srgbClr val="000000"/>
              </a:buClr>
              <a:buSzPts val="1650"/>
              <a:buFont typeface="Arial"/>
              <a:buChar char="•"/>
            </a:pPr>
            <a:r>
              <a:rPr lang="en-US" sz="1650" b="0" i="0" u="none" strike="noStrike" cap="none">
                <a:solidFill>
                  <a:srgbClr val="0C0C0C"/>
                </a:solidFill>
                <a:ea typeface="Arial"/>
                <a:cs typeface="Arial"/>
                <a:sym typeface="Arial"/>
              </a:rPr>
              <a:t>Managed by U.S. Department of Agriculture (within Rural Development)</a:t>
            </a:r>
            <a:endParaRPr/>
          </a:p>
          <a:p>
            <a:pPr marL="257175" marR="0" lvl="0" indent="-152400" algn="l" rtl="0">
              <a:lnSpc>
                <a:spcPct val="100000"/>
              </a:lnSpc>
              <a:spcBef>
                <a:spcPts val="330"/>
              </a:spcBef>
              <a:spcAft>
                <a:spcPts val="0"/>
              </a:spcAft>
              <a:buClr>
                <a:srgbClr val="000000"/>
              </a:buClr>
              <a:buSzPts val="1650"/>
              <a:buFont typeface="Arial"/>
              <a:buNone/>
            </a:pPr>
            <a:endParaRPr sz="1650" b="0" i="0" u="none" strike="noStrike" cap="none">
              <a:solidFill>
                <a:srgbClr val="0C0C0C"/>
              </a:solidFill>
              <a:ea typeface="Arial"/>
              <a:cs typeface="Arial"/>
              <a:sym typeface="Arial"/>
            </a:endParaRPr>
          </a:p>
          <a:p>
            <a:pPr marL="257175" marR="0" lvl="0" indent="-257175" algn="l" rtl="0">
              <a:lnSpc>
                <a:spcPct val="100000"/>
              </a:lnSpc>
              <a:spcBef>
                <a:spcPts val="330"/>
              </a:spcBef>
              <a:spcAft>
                <a:spcPts val="0"/>
              </a:spcAft>
              <a:buClr>
                <a:srgbClr val="000000"/>
              </a:buClr>
              <a:buSzPts val="1650"/>
              <a:buFont typeface="Arial"/>
              <a:buChar char="•"/>
            </a:pPr>
            <a:r>
              <a:rPr lang="en-US" sz="1650" b="0" i="0" u="none" strike="noStrike" cap="none">
                <a:solidFill>
                  <a:srgbClr val="0C0C0C"/>
                </a:solidFill>
                <a:ea typeface="Arial"/>
                <a:cs typeface="Arial"/>
                <a:sym typeface="Arial"/>
              </a:rPr>
              <a:t>Established by the 2002 Farm Bill</a:t>
            </a:r>
            <a:endParaRPr/>
          </a:p>
          <a:p>
            <a:pPr marL="257175" marR="0" lvl="0" indent="-152400" algn="l" rtl="0">
              <a:lnSpc>
                <a:spcPct val="100000"/>
              </a:lnSpc>
              <a:spcBef>
                <a:spcPts val="330"/>
              </a:spcBef>
              <a:spcAft>
                <a:spcPts val="0"/>
              </a:spcAft>
              <a:buClr>
                <a:srgbClr val="000000"/>
              </a:buClr>
              <a:buSzPts val="1650"/>
              <a:buFont typeface="Arial"/>
              <a:buNone/>
            </a:pPr>
            <a:endParaRPr sz="1650" b="0" i="0" u="none" strike="noStrike" cap="none">
              <a:solidFill>
                <a:srgbClr val="0C0C0C"/>
              </a:solidFill>
              <a:ea typeface="Arial"/>
              <a:cs typeface="Arial"/>
              <a:sym typeface="Arial"/>
            </a:endParaRPr>
          </a:p>
          <a:p>
            <a:pPr marL="257175" marR="0" lvl="0" indent="-257175" algn="l" rtl="0">
              <a:lnSpc>
                <a:spcPct val="100000"/>
              </a:lnSpc>
              <a:spcBef>
                <a:spcPts val="330"/>
              </a:spcBef>
              <a:spcAft>
                <a:spcPts val="0"/>
              </a:spcAft>
              <a:buClr>
                <a:srgbClr val="000000"/>
              </a:buClr>
              <a:buSzPts val="1650"/>
              <a:buFont typeface="Arial"/>
              <a:buChar char="•"/>
            </a:pPr>
            <a:r>
              <a:rPr lang="en-US" sz="1650" b="0" i="0" u="none" strike="noStrike" cap="none">
                <a:solidFill>
                  <a:srgbClr val="0C0C0C"/>
                </a:solidFill>
                <a:ea typeface="Arial"/>
                <a:cs typeface="Arial"/>
                <a:sym typeface="Arial"/>
              </a:rPr>
              <a:t>Identifies and seeks new markets for </a:t>
            </a:r>
            <a:br>
              <a:rPr lang="en-US" sz="1650" b="0" i="0" u="none" strike="noStrike" cap="none">
                <a:solidFill>
                  <a:srgbClr val="0C0C0C"/>
                </a:solidFill>
                <a:ea typeface="Arial"/>
                <a:cs typeface="Arial"/>
                <a:sym typeface="Arial"/>
              </a:rPr>
            </a:br>
            <a:r>
              <a:rPr lang="en-US" sz="1650" b="0" i="0" u="none" strike="noStrike" cap="none">
                <a:solidFill>
                  <a:srgbClr val="0C0C0C"/>
                </a:solidFill>
                <a:ea typeface="Arial"/>
                <a:cs typeface="Arial"/>
                <a:sym typeface="Arial"/>
              </a:rPr>
              <a:t>biobased products</a:t>
            </a:r>
            <a:endParaRPr/>
          </a:p>
          <a:p>
            <a:pPr marL="257175" marR="0" lvl="0" indent="-152400" algn="l" rtl="0">
              <a:lnSpc>
                <a:spcPct val="100000"/>
              </a:lnSpc>
              <a:spcBef>
                <a:spcPts val="330"/>
              </a:spcBef>
              <a:spcAft>
                <a:spcPts val="0"/>
              </a:spcAft>
              <a:buClr>
                <a:srgbClr val="000000"/>
              </a:buClr>
              <a:buSzPts val="1650"/>
              <a:buFont typeface="Arial"/>
              <a:buNone/>
            </a:pPr>
            <a:endParaRPr sz="1650" b="0" i="0" u="none" strike="noStrike" cap="none">
              <a:solidFill>
                <a:srgbClr val="0C0C0C"/>
              </a:solidFill>
              <a:ea typeface="Arial"/>
              <a:cs typeface="Arial"/>
              <a:sym typeface="Arial"/>
            </a:endParaRPr>
          </a:p>
          <a:p>
            <a:pPr marL="257175" marR="0" lvl="0" indent="-257175" algn="l" rtl="0">
              <a:lnSpc>
                <a:spcPct val="100000"/>
              </a:lnSpc>
              <a:spcBef>
                <a:spcPts val="330"/>
              </a:spcBef>
              <a:spcAft>
                <a:spcPts val="0"/>
              </a:spcAft>
              <a:buClr>
                <a:srgbClr val="000000"/>
              </a:buClr>
              <a:buSzPts val="1650"/>
              <a:buFont typeface="Arial"/>
              <a:buChar char="•"/>
            </a:pPr>
            <a:r>
              <a:rPr lang="en-US" sz="1650" b="0" i="0" u="none" strike="noStrike" cap="none">
                <a:solidFill>
                  <a:srgbClr val="0C0C0C"/>
                </a:solidFill>
                <a:ea typeface="Arial"/>
                <a:cs typeface="Arial"/>
                <a:sym typeface="Arial"/>
              </a:rPr>
              <a:t>Two major program elements</a:t>
            </a:r>
            <a:endParaRPr/>
          </a:p>
          <a:p>
            <a:pPr marL="557213" marR="0" lvl="1" indent="-214312" algn="l" rtl="0">
              <a:lnSpc>
                <a:spcPct val="100000"/>
              </a:lnSpc>
              <a:spcBef>
                <a:spcPts val="300"/>
              </a:spcBef>
              <a:spcAft>
                <a:spcPts val="0"/>
              </a:spcAft>
              <a:buClr>
                <a:srgbClr val="000000"/>
              </a:buClr>
              <a:buSzPts val="1500"/>
              <a:buFont typeface="Arial"/>
              <a:buChar char="–"/>
            </a:pPr>
            <a:r>
              <a:rPr lang="en-US" sz="1500" b="0" i="0" u="none" strike="noStrike" cap="none">
                <a:solidFill>
                  <a:srgbClr val="0C0C0C"/>
                </a:solidFill>
                <a:ea typeface="Arial"/>
                <a:cs typeface="Arial"/>
                <a:sym typeface="Arial"/>
              </a:rPr>
              <a:t>Federal Purchasing Preference</a:t>
            </a:r>
            <a:endParaRPr/>
          </a:p>
          <a:p>
            <a:pPr marL="557213" marR="0" lvl="1" indent="-214312" algn="l" rtl="0">
              <a:lnSpc>
                <a:spcPct val="100000"/>
              </a:lnSpc>
              <a:spcBef>
                <a:spcPts val="300"/>
              </a:spcBef>
              <a:spcAft>
                <a:spcPts val="0"/>
              </a:spcAft>
              <a:buClr>
                <a:srgbClr val="000000"/>
              </a:buClr>
              <a:buSzPts val="1500"/>
              <a:buFont typeface="Arial"/>
              <a:buChar char="–"/>
            </a:pPr>
            <a:r>
              <a:rPr lang="en-US" sz="1500" b="0" i="0" u="none" strike="noStrike" cap="none">
                <a:solidFill>
                  <a:srgbClr val="0C0C0C"/>
                </a:solidFill>
                <a:ea typeface="Arial"/>
                <a:cs typeface="Arial"/>
                <a:sym typeface="Arial"/>
              </a:rPr>
              <a:t>Voluntary Labeling Program</a:t>
            </a:r>
            <a:endParaRPr/>
          </a:p>
          <a:p>
            <a:pPr marL="257175" marR="0" lvl="0" indent="-152400" algn="l" rtl="0">
              <a:lnSpc>
                <a:spcPct val="100000"/>
              </a:lnSpc>
              <a:spcBef>
                <a:spcPts val="330"/>
              </a:spcBef>
              <a:spcAft>
                <a:spcPts val="0"/>
              </a:spcAft>
              <a:buClr>
                <a:srgbClr val="000000"/>
              </a:buClr>
              <a:buSzPts val="1650"/>
              <a:buFont typeface="Arial"/>
              <a:buNone/>
            </a:pPr>
            <a:endParaRPr sz="1650" b="0" i="0" u="none" strike="noStrike" cap="none">
              <a:solidFill>
                <a:srgbClr val="0C0C0C"/>
              </a:solidFill>
              <a:latin typeface="Arial"/>
              <a:ea typeface="Arial"/>
              <a:cs typeface="Arial"/>
              <a:sym typeface="Arial"/>
            </a:endParaRPr>
          </a:p>
          <a:p>
            <a:pPr marL="342900" marR="0" lvl="0" indent="0" algn="l" rtl="0">
              <a:lnSpc>
                <a:spcPct val="100000"/>
              </a:lnSpc>
              <a:spcBef>
                <a:spcPts val="300"/>
              </a:spcBef>
              <a:spcAft>
                <a:spcPts val="0"/>
              </a:spcAft>
              <a:buNone/>
            </a:pPr>
            <a:endParaRPr sz="1500" b="0" i="0" u="none" strike="noStrike" cap="none">
              <a:solidFill>
                <a:srgbClr val="0C0C0C"/>
              </a:solidFill>
              <a:latin typeface="Arial"/>
              <a:ea typeface="Arial"/>
              <a:cs typeface="Arial"/>
              <a:sym typeface="Arial"/>
            </a:endParaRPr>
          </a:p>
        </p:txBody>
      </p:sp>
      <p:pic>
        <p:nvPicPr>
          <p:cNvPr id="117" name="Google Shape;117;p18" descr="A collage showing people performing various tasks such as working on a car, cleaning floors, and looking at blueprints."/>
          <p:cNvPicPr preferRelativeResize="0"/>
          <p:nvPr/>
        </p:nvPicPr>
        <p:blipFill rotWithShape="1">
          <a:blip r:embed="rId3">
            <a:alphaModFix/>
          </a:blip>
          <a:srcRect/>
          <a:stretch/>
        </p:blipFill>
        <p:spPr>
          <a:xfrm>
            <a:off x="4435175" y="1637309"/>
            <a:ext cx="4529906" cy="2368040"/>
          </a:xfrm>
          <a:prstGeom prst="rect">
            <a:avLst/>
          </a:prstGeom>
          <a:noFill/>
          <a:ln>
            <a:noFill/>
          </a:ln>
          <a:effectLst>
            <a:outerShdw blurRad="292100" dist="139700" dir="2700000" algn="tl" rotWithShape="0">
              <a:srgbClr val="333333">
                <a:alpha val="64705"/>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9"/>
          <p:cNvSpPr txBox="1">
            <a:spLocks noGrp="1"/>
          </p:cNvSpPr>
          <p:nvPr>
            <p:ph type="title"/>
          </p:nvPr>
        </p:nvSpPr>
        <p:spPr>
          <a:xfrm>
            <a:off x="457200" y="120300"/>
            <a:ext cx="8229600" cy="857100"/>
          </a:xfrm>
          <a:prstGeom prst="rect">
            <a:avLst/>
          </a:prstGeom>
          <a:noFill/>
          <a:ln>
            <a:noFill/>
          </a:ln>
        </p:spPr>
        <p:txBody>
          <a:bodyPr spcFirstLastPara="1" wrap="square" lIns="91425" tIns="91425" rIns="91425" bIns="91425" anchor="t" anchorCtr="0">
            <a:normAutofit/>
          </a:bodyPr>
          <a:lstStyle/>
          <a:p>
            <a:pPr marL="0" lvl="0" indent="0" rtl="0">
              <a:lnSpc>
                <a:spcPct val="100000"/>
              </a:lnSpc>
              <a:spcBef>
                <a:spcPts val="0"/>
              </a:spcBef>
              <a:spcAft>
                <a:spcPts val="0"/>
              </a:spcAft>
              <a:buSzPts val="1400"/>
              <a:buNone/>
            </a:pPr>
            <a:r>
              <a:rPr lang="en-US" sz="4000"/>
              <a:t>Federal Purchasing  </a:t>
            </a:r>
            <a:endParaRPr sz="4000"/>
          </a:p>
        </p:txBody>
      </p:sp>
      <p:sp>
        <p:nvSpPr>
          <p:cNvPr id="124" name="Google Shape;124;p19"/>
          <p:cNvSpPr txBox="1">
            <a:spLocks noGrp="1"/>
          </p:cNvSpPr>
          <p:nvPr>
            <p:ph type="body" idx="1"/>
          </p:nvPr>
        </p:nvSpPr>
        <p:spPr>
          <a:xfrm>
            <a:off x="328325" y="977400"/>
            <a:ext cx="3601991" cy="3394500"/>
          </a:xfrm>
          <a:prstGeom prst="rect">
            <a:avLst/>
          </a:prstGeom>
          <a:noFill/>
          <a:ln>
            <a:noFill/>
          </a:ln>
        </p:spPr>
        <p:txBody>
          <a:bodyPr spcFirstLastPara="1" wrap="square" lIns="91425" tIns="91425" rIns="91425" bIns="91425" anchor="t" anchorCtr="0">
            <a:normAutofit fontScale="92500"/>
          </a:bodyPr>
          <a:lstStyle/>
          <a:p>
            <a:pPr marL="457200" lvl="0" indent="-317500" algn="l" rtl="0">
              <a:lnSpc>
                <a:spcPct val="100000"/>
              </a:lnSpc>
              <a:spcBef>
                <a:spcPts val="400"/>
              </a:spcBef>
              <a:spcAft>
                <a:spcPts val="0"/>
              </a:spcAft>
              <a:buClr>
                <a:schemeClr val="dk1"/>
              </a:buClr>
              <a:buSzPct val="100900"/>
              <a:buFont typeface="Arial"/>
              <a:buChar char="•"/>
            </a:pPr>
            <a:r>
              <a:rPr lang="en-US" sz="1500" dirty="0"/>
              <a:t>Federal agencies and federal contractors required to buy biobased products in categories designated by USDA</a:t>
            </a:r>
            <a:endParaRPr dirty="0"/>
          </a:p>
          <a:p>
            <a:pPr marL="85725" lvl="0" indent="3175" algn="l" rtl="0">
              <a:lnSpc>
                <a:spcPct val="100000"/>
              </a:lnSpc>
              <a:spcBef>
                <a:spcPts val="400"/>
              </a:spcBef>
              <a:spcAft>
                <a:spcPts val="0"/>
              </a:spcAft>
              <a:buSzPct val="100900"/>
              <a:buNone/>
            </a:pPr>
            <a:endParaRPr sz="1500" dirty="0"/>
          </a:p>
          <a:p>
            <a:pPr marL="457200" lvl="0" indent="-317500" algn="l" rtl="0">
              <a:lnSpc>
                <a:spcPct val="100000"/>
              </a:lnSpc>
              <a:spcBef>
                <a:spcPts val="400"/>
              </a:spcBef>
              <a:spcAft>
                <a:spcPts val="0"/>
              </a:spcAft>
              <a:buClr>
                <a:schemeClr val="dk1"/>
              </a:buClr>
              <a:buSzPct val="100900"/>
              <a:buFont typeface="Arial"/>
              <a:buChar char="•"/>
            </a:pPr>
            <a:r>
              <a:rPr lang="en-US" sz="1500" dirty="0"/>
              <a:t>Currently, 139 diverse categories including cleaning products, motor oils, lubricants, and adhesives</a:t>
            </a:r>
            <a:endParaRPr dirty="0"/>
          </a:p>
          <a:p>
            <a:pPr marL="457200" lvl="0" indent="-228600" algn="l" rtl="0">
              <a:lnSpc>
                <a:spcPct val="100000"/>
              </a:lnSpc>
              <a:spcBef>
                <a:spcPts val="400"/>
              </a:spcBef>
              <a:spcAft>
                <a:spcPts val="0"/>
              </a:spcAft>
              <a:buClr>
                <a:schemeClr val="dk1"/>
              </a:buClr>
              <a:buSzPct val="100900"/>
              <a:buFont typeface="Arial"/>
              <a:buNone/>
            </a:pPr>
            <a:endParaRPr sz="1500" dirty="0"/>
          </a:p>
          <a:p>
            <a:pPr marL="457200" lvl="0" indent="-317500" algn="l" rtl="0">
              <a:lnSpc>
                <a:spcPct val="100000"/>
              </a:lnSpc>
              <a:spcBef>
                <a:spcPts val="400"/>
              </a:spcBef>
              <a:spcAft>
                <a:spcPts val="0"/>
              </a:spcAft>
              <a:buClr>
                <a:schemeClr val="dk1"/>
              </a:buClr>
              <a:buSzPct val="100900"/>
              <a:buFont typeface="Arial"/>
              <a:buChar char="•"/>
            </a:pPr>
            <a:r>
              <a:rPr lang="en-US" sz="1500" dirty="0"/>
              <a:t>About 7900 products in BioPreferred Program catalog that qualify for preferred federal purchasing</a:t>
            </a:r>
            <a:endParaRPr dirty="0"/>
          </a:p>
          <a:p>
            <a:pPr marL="457200" lvl="0" indent="-228600" algn="l" rtl="0">
              <a:lnSpc>
                <a:spcPct val="100000"/>
              </a:lnSpc>
              <a:spcBef>
                <a:spcPts val="400"/>
              </a:spcBef>
              <a:spcAft>
                <a:spcPts val="0"/>
              </a:spcAft>
              <a:buClr>
                <a:schemeClr val="dk1"/>
              </a:buClr>
              <a:buSzPct val="100900"/>
              <a:buFont typeface="Arial"/>
              <a:buNone/>
            </a:pPr>
            <a:endParaRPr sz="1500" dirty="0"/>
          </a:p>
          <a:p>
            <a:pPr marL="457200" lvl="0" indent="-317500" algn="l" rtl="0">
              <a:lnSpc>
                <a:spcPct val="100000"/>
              </a:lnSpc>
              <a:spcBef>
                <a:spcPts val="400"/>
              </a:spcBef>
              <a:spcAft>
                <a:spcPts val="0"/>
              </a:spcAft>
              <a:buClr>
                <a:schemeClr val="dk1"/>
              </a:buClr>
              <a:buSzPct val="100900"/>
              <a:buFont typeface="Arial"/>
              <a:buChar char="•"/>
            </a:pPr>
            <a:r>
              <a:rPr lang="en-US" sz="1500" dirty="0"/>
              <a:t>Applies to purchase card purchases</a:t>
            </a:r>
            <a:endParaRPr dirty="0"/>
          </a:p>
          <a:p>
            <a:pPr marL="457200" lvl="0" indent="-228600" algn="l" rtl="0">
              <a:lnSpc>
                <a:spcPct val="100000"/>
              </a:lnSpc>
              <a:spcBef>
                <a:spcPts val="400"/>
              </a:spcBef>
              <a:spcAft>
                <a:spcPts val="0"/>
              </a:spcAft>
              <a:buClr>
                <a:schemeClr val="dk1"/>
              </a:buClr>
              <a:buSzPct val="84084"/>
              <a:buFont typeface="Arial"/>
              <a:buNone/>
            </a:pPr>
            <a:endParaRPr sz="1800" dirty="0"/>
          </a:p>
          <a:p>
            <a:pPr marL="457200" lvl="0" indent="-228600" algn="l" rtl="0">
              <a:lnSpc>
                <a:spcPct val="100000"/>
              </a:lnSpc>
              <a:spcBef>
                <a:spcPts val="400"/>
              </a:spcBef>
              <a:spcAft>
                <a:spcPts val="0"/>
              </a:spcAft>
              <a:buClr>
                <a:schemeClr val="dk1"/>
              </a:buClr>
              <a:buSzPct val="84084"/>
              <a:buFont typeface="Arial"/>
              <a:buNone/>
            </a:pPr>
            <a:endParaRPr sz="1800" dirty="0"/>
          </a:p>
          <a:p>
            <a:pPr marL="457200" lvl="0" indent="-228600" algn="l" rtl="0">
              <a:lnSpc>
                <a:spcPct val="100000"/>
              </a:lnSpc>
              <a:spcBef>
                <a:spcPts val="400"/>
              </a:spcBef>
              <a:spcAft>
                <a:spcPts val="0"/>
              </a:spcAft>
              <a:buClr>
                <a:schemeClr val="dk1"/>
              </a:buClr>
              <a:buSzPct val="100900"/>
              <a:buFont typeface="Arial"/>
              <a:buNone/>
            </a:pPr>
            <a:endParaRPr sz="1500" dirty="0"/>
          </a:p>
        </p:txBody>
      </p:sp>
      <p:pic>
        <p:nvPicPr>
          <p:cNvPr id="125" name="Google Shape;125;p19" descr="A word picture naming various types of biobased products. "/>
          <p:cNvPicPr preferRelativeResize="0"/>
          <p:nvPr/>
        </p:nvPicPr>
        <p:blipFill rotWithShape="1">
          <a:blip r:embed="rId3">
            <a:alphaModFix/>
          </a:blip>
          <a:srcRect/>
          <a:stretch/>
        </p:blipFill>
        <p:spPr>
          <a:xfrm>
            <a:off x="3763925" y="1492788"/>
            <a:ext cx="5309499" cy="287911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0"/>
          <p:cNvSpPr txBox="1">
            <a:spLocks noGrp="1"/>
          </p:cNvSpPr>
          <p:nvPr>
            <p:ph type="title"/>
          </p:nvPr>
        </p:nvSpPr>
        <p:spPr>
          <a:xfrm>
            <a:off x="289478" y="138989"/>
            <a:ext cx="8229600" cy="857100"/>
          </a:xfrm>
          <a:prstGeom prst="rect">
            <a:avLst/>
          </a:prstGeom>
          <a:noFill/>
          <a:ln>
            <a:noFill/>
          </a:ln>
        </p:spPr>
        <p:txBody>
          <a:bodyPr spcFirstLastPara="1" wrap="square" lIns="91425" tIns="91425" rIns="91425" bIns="91425" anchor="t" anchorCtr="0">
            <a:noAutofit/>
          </a:bodyPr>
          <a:lstStyle/>
          <a:p>
            <a:pPr>
              <a:spcBef>
                <a:spcPts val="0"/>
              </a:spcBef>
              <a:buSzPts val="1400"/>
            </a:pPr>
            <a:r>
              <a:rPr lang="en-US" sz="4000"/>
              <a:t>USDA Certified Biobased Product Label</a:t>
            </a:r>
            <a:endParaRPr sz="4000"/>
          </a:p>
        </p:txBody>
      </p:sp>
      <p:sp>
        <p:nvSpPr>
          <p:cNvPr id="132" name="Google Shape;132;p20"/>
          <p:cNvSpPr txBox="1">
            <a:spLocks noGrp="1"/>
          </p:cNvSpPr>
          <p:nvPr>
            <p:ph type="body" idx="1"/>
          </p:nvPr>
        </p:nvSpPr>
        <p:spPr>
          <a:xfrm>
            <a:off x="289478" y="1181461"/>
            <a:ext cx="8229600" cy="33945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400"/>
              </a:spcBef>
              <a:spcAft>
                <a:spcPts val="0"/>
              </a:spcAft>
              <a:buClr>
                <a:schemeClr val="dk1"/>
              </a:buClr>
              <a:buSzPts val="1400"/>
              <a:buFont typeface="Arial"/>
              <a:buChar char="•"/>
            </a:pPr>
            <a:r>
              <a:rPr lang="en-US" sz="2000" dirty="0"/>
              <a:t>Companies may apply to have their product tested and certified to help in locating biobased products. </a:t>
            </a:r>
            <a:endParaRPr dirty="0"/>
          </a:p>
        </p:txBody>
      </p:sp>
      <p:pic>
        <p:nvPicPr>
          <p:cNvPr id="133" name="Google Shape;133;p20" descr="Image of Natural Fabric Softener Sheets box"/>
          <p:cNvPicPr preferRelativeResize="0"/>
          <p:nvPr/>
        </p:nvPicPr>
        <p:blipFill rotWithShape="1">
          <a:blip r:embed="rId3">
            <a:alphaModFix/>
          </a:blip>
          <a:srcRect/>
          <a:stretch/>
        </p:blipFill>
        <p:spPr>
          <a:xfrm>
            <a:off x="500572" y="2187799"/>
            <a:ext cx="4071428" cy="2714286"/>
          </a:xfrm>
          <a:prstGeom prst="rect">
            <a:avLst/>
          </a:prstGeom>
          <a:noFill/>
          <a:ln>
            <a:noFill/>
          </a:ln>
        </p:spPr>
      </p:pic>
      <p:cxnSp>
        <p:nvCxnSpPr>
          <p:cNvPr id="134" name="Google Shape;134;p20">
            <a:extLst>
              <a:ext uri="{C183D7F6-B498-43B3-948B-1728B52AA6E4}">
                <adec:decorative xmlns:adec="http://schemas.microsoft.com/office/drawing/2017/decorative" val="1"/>
              </a:ext>
            </a:extLst>
          </p:cNvPr>
          <p:cNvCxnSpPr/>
          <p:nvPr/>
        </p:nvCxnSpPr>
        <p:spPr>
          <a:xfrm rot="10800000" flipH="1">
            <a:off x="3178650" y="3412353"/>
            <a:ext cx="1462564" cy="802120"/>
          </a:xfrm>
          <a:prstGeom prst="straightConnector1">
            <a:avLst/>
          </a:prstGeom>
          <a:noFill/>
          <a:ln w="19050" cap="flat" cmpd="sng">
            <a:solidFill>
              <a:srgbClr val="2E2E97"/>
            </a:solidFill>
            <a:prstDash val="solid"/>
            <a:round/>
            <a:headEnd type="none" w="sm" len="sm"/>
            <a:tailEnd type="triangle" w="med" len="med"/>
          </a:ln>
        </p:spPr>
      </p:cxnSp>
      <p:pic>
        <p:nvPicPr>
          <p:cNvPr id="135" name="Google Shape;135;p20" descr="This is an example of a product that has received the USDA Certified Biobased Product Label.  The Seventh Generation fabric softener sheets are 97% biobased."/>
          <p:cNvPicPr preferRelativeResize="0"/>
          <p:nvPr/>
        </p:nvPicPr>
        <p:blipFill rotWithShape="1">
          <a:blip r:embed="rId4">
            <a:alphaModFix/>
          </a:blip>
          <a:srcRect/>
          <a:stretch/>
        </p:blipFill>
        <p:spPr>
          <a:xfrm>
            <a:off x="4162069" y="2305066"/>
            <a:ext cx="2837101" cy="1409685"/>
          </a:xfrm>
          <a:prstGeom prst="rect">
            <a:avLst/>
          </a:prstGeom>
          <a:noFill/>
          <a:ln>
            <a:noFill/>
          </a:ln>
        </p:spPr>
      </p:pic>
      <p:cxnSp>
        <p:nvCxnSpPr>
          <p:cNvPr id="136" name="Google Shape;136;p20">
            <a:extLst>
              <a:ext uri="{C183D7F6-B498-43B3-948B-1728B52AA6E4}">
                <adec:decorative xmlns:adec="http://schemas.microsoft.com/office/drawing/2017/decorative" val="1"/>
              </a:ext>
            </a:extLst>
          </p:cNvPr>
          <p:cNvCxnSpPr/>
          <p:nvPr/>
        </p:nvCxnSpPr>
        <p:spPr>
          <a:xfrm>
            <a:off x="5292407" y="3694993"/>
            <a:ext cx="762000" cy="685799"/>
          </a:xfrm>
          <a:prstGeom prst="straightConnector1">
            <a:avLst/>
          </a:prstGeom>
          <a:solidFill>
            <a:schemeClr val="accent1"/>
          </a:solidFill>
          <a:ln w="9525" cap="flat" cmpd="sng">
            <a:solidFill>
              <a:schemeClr val="dk1"/>
            </a:solidFill>
            <a:prstDash val="solid"/>
            <a:round/>
            <a:headEnd type="none" w="sm" len="sm"/>
            <a:tailEnd type="triangle" w="med" len="med"/>
          </a:ln>
        </p:spPr>
      </p:cxnSp>
      <p:sp>
        <p:nvSpPr>
          <p:cNvPr id="137" name="Google Shape;137;p20"/>
          <p:cNvSpPr txBox="1"/>
          <p:nvPr/>
        </p:nvSpPr>
        <p:spPr>
          <a:xfrm>
            <a:off x="5737777" y="4361034"/>
            <a:ext cx="1817084"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FP indicates product qualifies for preferred federal purchasing</a:t>
            </a:r>
            <a:endParaRPr/>
          </a:p>
        </p:txBody>
      </p:sp>
      <p:cxnSp>
        <p:nvCxnSpPr>
          <p:cNvPr id="138" name="Google Shape;138;p20">
            <a:extLst>
              <a:ext uri="{C183D7F6-B498-43B3-948B-1728B52AA6E4}">
                <adec:decorative xmlns:adec="http://schemas.microsoft.com/office/drawing/2017/decorative" val="1"/>
              </a:ext>
            </a:extLst>
          </p:cNvPr>
          <p:cNvCxnSpPr>
            <a:cxnSpLocks/>
            <a:endCxn id="139" idx="1"/>
          </p:cNvCxnSpPr>
          <p:nvPr/>
        </p:nvCxnSpPr>
        <p:spPr>
          <a:xfrm flipV="1">
            <a:off x="6618385" y="3391586"/>
            <a:ext cx="849215" cy="20767"/>
          </a:xfrm>
          <a:prstGeom prst="straightConnector1">
            <a:avLst/>
          </a:prstGeom>
          <a:solidFill>
            <a:schemeClr val="accent1"/>
          </a:solidFill>
          <a:ln w="9525" cap="flat" cmpd="sng">
            <a:solidFill>
              <a:schemeClr val="dk1"/>
            </a:solidFill>
            <a:prstDash val="solid"/>
            <a:round/>
            <a:headEnd type="none" w="sm" len="sm"/>
            <a:tailEnd type="triangle" w="med" len="med"/>
          </a:ln>
        </p:spPr>
      </p:cxnSp>
      <p:sp>
        <p:nvSpPr>
          <p:cNvPr id="139" name="Google Shape;139;p20"/>
          <p:cNvSpPr txBox="1"/>
          <p:nvPr/>
        </p:nvSpPr>
        <p:spPr>
          <a:xfrm>
            <a:off x="7467600" y="3068420"/>
            <a:ext cx="1524000"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Indicates that this product is 97% biobased</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1"/>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rtl="0">
              <a:lnSpc>
                <a:spcPct val="100000"/>
              </a:lnSpc>
              <a:spcBef>
                <a:spcPts val="0"/>
              </a:spcBef>
              <a:spcAft>
                <a:spcPts val="0"/>
              </a:spcAft>
              <a:buSzPts val="1400"/>
              <a:buNone/>
            </a:pPr>
            <a:r>
              <a:rPr lang="en-US" sz="3600" dirty="0"/>
              <a:t>Why is Biobased Product Purchasing Important?</a:t>
            </a:r>
            <a:endParaRPr sz="3600" dirty="0"/>
          </a:p>
        </p:txBody>
      </p:sp>
      <p:sp>
        <p:nvSpPr>
          <p:cNvPr id="146" name="Google Shape;146;p21"/>
          <p:cNvSpPr txBox="1">
            <a:spLocks noGrp="1"/>
          </p:cNvSpPr>
          <p:nvPr>
            <p:ph idx="1"/>
          </p:nvPr>
        </p:nvSpPr>
        <p:spPr>
          <a:xfrm>
            <a:off x="533400" y="1562986"/>
            <a:ext cx="8229600" cy="3394472"/>
          </a:xfrm>
          <a:prstGeom prst="rect">
            <a:avLst/>
          </a:prstGeom>
          <a:noFill/>
          <a:ln>
            <a:noFill/>
          </a:ln>
        </p:spPr>
        <p:txBody>
          <a:bodyPr spcFirstLastPara="1" wrap="square" lIns="91425" tIns="91425" rIns="91425" bIns="91425" anchor="t" anchorCtr="0">
            <a:noAutofit/>
          </a:bodyPr>
          <a:lstStyle/>
          <a:p>
            <a:pPr marL="342900" lvl="0" indent="-342900" algn="l" rtl="0">
              <a:lnSpc>
                <a:spcPct val="100000"/>
              </a:lnSpc>
              <a:spcBef>
                <a:spcPts val="0"/>
              </a:spcBef>
              <a:spcAft>
                <a:spcPts val="0"/>
              </a:spcAft>
              <a:buSzPts val="1400"/>
              <a:buFont typeface="Arial"/>
              <a:buChar char="•"/>
            </a:pPr>
            <a:r>
              <a:rPr lang="en-US" sz="2000" dirty="0"/>
              <a:t>Priority for this Administration</a:t>
            </a:r>
          </a:p>
          <a:p>
            <a:pPr marL="342900" lvl="0" indent="-342900" algn="l" rtl="0">
              <a:lnSpc>
                <a:spcPct val="100000"/>
              </a:lnSpc>
              <a:spcBef>
                <a:spcPts val="0"/>
              </a:spcBef>
              <a:spcAft>
                <a:spcPts val="0"/>
              </a:spcAft>
              <a:buSzPts val="1400"/>
              <a:buFont typeface="Arial"/>
              <a:buChar char="•"/>
            </a:pPr>
            <a:r>
              <a:rPr lang="en-US" sz="2000" dirty="0"/>
              <a:t>Good for U.S. economy and jobs</a:t>
            </a:r>
            <a:endParaRPr dirty="0"/>
          </a:p>
          <a:p>
            <a:pPr marL="342900" lvl="0" indent="-342900" algn="l" rtl="0">
              <a:lnSpc>
                <a:spcPct val="100000"/>
              </a:lnSpc>
              <a:spcBef>
                <a:spcPts val="0"/>
              </a:spcBef>
              <a:spcAft>
                <a:spcPts val="0"/>
              </a:spcAft>
              <a:buSzPts val="1400"/>
              <a:buFont typeface="Arial"/>
              <a:buChar char="•"/>
            </a:pPr>
            <a:r>
              <a:rPr lang="en-US" sz="2000" dirty="0"/>
              <a:t>Good for the environment</a:t>
            </a:r>
            <a:endParaRPr dirty="0"/>
          </a:p>
          <a:p>
            <a:pPr marL="342900" lvl="0" indent="-342900" algn="l" rtl="0">
              <a:lnSpc>
                <a:spcPct val="100000"/>
              </a:lnSpc>
              <a:spcBef>
                <a:spcPts val="0"/>
              </a:spcBef>
              <a:spcAft>
                <a:spcPts val="0"/>
              </a:spcAft>
              <a:buSzPts val="1400"/>
              <a:buFont typeface="Arial"/>
              <a:buChar char="•"/>
            </a:pPr>
            <a:r>
              <a:rPr lang="en-US" sz="2000" dirty="0"/>
              <a:t>Good for health and safety</a:t>
            </a:r>
          </a:p>
          <a:p>
            <a:pPr marL="342900" lvl="0" indent="-342900" algn="l" rtl="0">
              <a:lnSpc>
                <a:spcPct val="100000"/>
              </a:lnSpc>
              <a:spcBef>
                <a:spcPts val="0"/>
              </a:spcBef>
              <a:spcAft>
                <a:spcPts val="0"/>
              </a:spcAft>
              <a:buSzPts val="1400"/>
              <a:buFont typeface="Arial"/>
              <a:buChar char="•"/>
            </a:pPr>
            <a:r>
              <a:rPr lang="en-US" sz="2000" dirty="0"/>
              <a:t>Drives U.S. Innovation</a:t>
            </a:r>
            <a:endParaRPr dirty="0"/>
          </a:p>
        </p:txBody>
      </p:sp>
      <p:pic>
        <p:nvPicPr>
          <p:cNvPr id="147" name="Google Shape;147;p21" descr="BioPreferred Program exhibiting biobased product samples"/>
          <p:cNvPicPr preferRelativeResize="0">
            <a:picLocks noGrp="1"/>
          </p:cNvPicPr>
          <p:nvPr>
            <p:ph type="body" idx="4294967295"/>
          </p:nvPr>
        </p:nvPicPr>
        <p:blipFill rotWithShape="1">
          <a:blip r:embed="rId3">
            <a:alphaModFix/>
          </a:blip>
          <a:srcRect t="8014"/>
          <a:stretch/>
        </p:blipFill>
        <p:spPr>
          <a:xfrm>
            <a:off x="6123467" y="1554461"/>
            <a:ext cx="2516742" cy="2094017"/>
          </a:xfrm>
          <a:prstGeom prst="rect">
            <a:avLst/>
          </a:prstGeom>
          <a:noFill/>
          <a:ln>
            <a:noFill/>
          </a:ln>
        </p:spPr>
      </p:pic>
      <p:pic>
        <p:nvPicPr>
          <p:cNvPr id="1026" name="Picture 2" descr="BioPreferred Program staff exhibiting at DOE's Energy Exchange.">
            <a:extLst>
              <a:ext uri="{FF2B5EF4-FFF2-40B4-BE49-F238E27FC236}">
                <a16:creationId xmlns:a16="http://schemas.microsoft.com/office/drawing/2014/main" id="{F811A27B-4DD1-A7EB-CA11-86E5F1BAE75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95576" y="3174576"/>
            <a:ext cx="2540997" cy="1907655"/>
          </a:xfrm>
          <a:prstGeom prst="rect">
            <a:avLst/>
          </a:prstGeom>
          <a:noFill/>
          <a:extLst>
            <a:ext uri="{909E8E84-426E-40DD-AFC4-6F175D3DCCD1}">
              <a14:hiddenFill xmlns:a14="http://schemas.microsoft.com/office/drawing/2010/main">
                <a:solidFill>
                  <a:srgbClr val="FFFFFF"/>
                </a:solidFill>
              </a14:hiddenFill>
            </a:ext>
          </a:extLst>
        </p:spPr>
      </p:pic>
      <p:sp>
        <p:nvSpPr>
          <p:cNvPr id="148" name="Google Shape;148;p21"/>
          <p:cNvSpPr txBox="1"/>
          <p:nvPr/>
        </p:nvSpPr>
        <p:spPr>
          <a:xfrm>
            <a:off x="6204282" y="3773251"/>
            <a:ext cx="2355112"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i="1">
                <a:solidFill>
                  <a:srgbClr val="000000"/>
                </a:solidFill>
                <a:latin typeface="Arial"/>
                <a:cs typeface="Arial"/>
                <a:sym typeface="Arial"/>
              </a:rPr>
              <a:t>BioPreferred Team exhibiting at various conferences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090AC-EE3C-5A49-E6FF-6B9CDD37A8ED}"/>
              </a:ext>
            </a:extLst>
          </p:cNvPr>
          <p:cNvSpPr>
            <a:spLocks noGrp="1"/>
          </p:cNvSpPr>
          <p:nvPr>
            <p:ph type="title"/>
          </p:nvPr>
        </p:nvSpPr>
        <p:spPr/>
        <p:txBody>
          <a:bodyPr>
            <a:noAutofit/>
          </a:bodyPr>
          <a:lstStyle/>
          <a:p>
            <a:r>
              <a:rPr lang="en-US" sz="3200" dirty="0"/>
              <a:t>Administration Emphasis Includes New Executive Orders</a:t>
            </a:r>
          </a:p>
        </p:txBody>
      </p:sp>
      <p:sp>
        <p:nvSpPr>
          <p:cNvPr id="3" name="Content Placeholder 2">
            <a:extLst>
              <a:ext uri="{FF2B5EF4-FFF2-40B4-BE49-F238E27FC236}">
                <a16:creationId xmlns:a16="http://schemas.microsoft.com/office/drawing/2014/main" id="{DAF49038-5E0D-553A-E2AA-B8B9F11EDC76}"/>
              </a:ext>
            </a:extLst>
          </p:cNvPr>
          <p:cNvSpPr>
            <a:spLocks noGrp="1"/>
          </p:cNvSpPr>
          <p:nvPr>
            <p:ph idx="1"/>
          </p:nvPr>
        </p:nvSpPr>
        <p:spPr>
          <a:xfrm>
            <a:off x="457200" y="1200151"/>
            <a:ext cx="4282123" cy="3394472"/>
          </a:xfrm>
        </p:spPr>
        <p:txBody>
          <a:bodyPr>
            <a:normAutofit/>
          </a:bodyPr>
          <a:lstStyle/>
          <a:p>
            <a:r>
              <a:rPr lang="en-US"/>
              <a:t>Executive Order 14057 </a:t>
            </a:r>
            <a:r>
              <a:rPr lang="en-US" sz="2000">
                <a:solidFill>
                  <a:schemeClr val="accent4">
                    <a:lumMod val="75000"/>
                  </a:schemeClr>
                </a:solidFill>
                <a:latin typeface="+mj-lt"/>
                <a:ea typeface="+mj-ea"/>
                <a:cs typeface="+mj-cs"/>
              </a:rPr>
              <a:t>Catalyzing Clean Energy Industries and Jobs Through Federal Sustainability</a:t>
            </a:r>
          </a:p>
          <a:p>
            <a:endParaRPr lang="en-US"/>
          </a:p>
          <a:p>
            <a:endParaRPr lang="en-US"/>
          </a:p>
        </p:txBody>
      </p:sp>
      <p:sp>
        <p:nvSpPr>
          <p:cNvPr id="4" name="Content Placeholder 3">
            <a:extLst>
              <a:ext uri="{FF2B5EF4-FFF2-40B4-BE49-F238E27FC236}">
                <a16:creationId xmlns:a16="http://schemas.microsoft.com/office/drawing/2014/main" id="{95712997-D9C4-E42D-14ED-1790A6439C8E}"/>
              </a:ext>
            </a:extLst>
          </p:cNvPr>
          <p:cNvSpPr>
            <a:spLocks noGrp="1"/>
          </p:cNvSpPr>
          <p:nvPr>
            <p:ph sz="half" idx="4294967295"/>
          </p:nvPr>
        </p:nvSpPr>
        <p:spPr>
          <a:xfrm>
            <a:off x="382772" y="2892086"/>
            <a:ext cx="5094288" cy="2544763"/>
          </a:xfrm>
        </p:spPr>
        <p:txBody>
          <a:bodyPr>
            <a:normAutofit/>
          </a:bodyPr>
          <a:lstStyle/>
          <a:p>
            <a:r>
              <a:rPr lang="en-US"/>
              <a:t>Executive Order 14081 </a:t>
            </a:r>
            <a:r>
              <a:rPr lang="en-US" sz="2000">
                <a:solidFill>
                  <a:schemeClr val="accent4">
                    <a:lumMod val="75000"/>
                  </a:schemeClr>
                </a:solidFill>
                <a:latin typeface="+mj-lt"/>
                <a:ea typeface="+mj-ea"/>
                <a:cs typeface="+mj-cs"/>
              </a:rPr>
              <a:t>Advancing Biotechnology and Biomanufacturing Innovation: Modernizing Regulation Under the Coordinated Framework</a:t>
            </a:r>
          </a:p>
          <a:p>
            <a:endParaRPr lang="en-US"/>
          </a:p>
        </p:txBody>
      </p:sp>
      <p:pic>
        <p:nvPicPr>
          <p:cNvPr id="6" name="Picture 5" descr="President Biden signing Executive Order 14081">
            <a:extLst>
              <a:ext uri="{FF2B5EF4-FFF2-40B4-BE49-F238E27FC236}">
                <a16:creationId xmlns:a16="http://schemas.microsoft.com/office/drawing/2014/main" id="{2EE1857A-BC63-FC4A-B27D-5D2C0E12F417}"/>
              </a:ext>
            </a:extLst>
          </p:cNvPr>
          <p:cNvPicPr>
            <a:picLocks noChangeAspect="1"/>
          </p:cNvPicPr>
          <p:nvPr/>
        </p:nvPicPr>
        <p:blipFill rotWithShape="1">
          <a:blip r:embed="rId3"/>
          <a:srcRect t="-1987" b="1987"/>
          <a:stretch/>
        </p:blipFill>
        <p:spPr>
          <a:xfrm>
            <a:off x="5094288" y="1072532"/>
            <a:ext cx="3947477" cy="2613071"/>
          </a:xfrm>
          <a:prstGeom prst="rect">
            <a:avLst/>
          </a:prstGeom>
        </p:spPr>
      </p:pic>
    </p:spTree>
    <p:extLst>
      <p:ext uri="{BB962C8B-B14F-4D97-AF65-F5344CB8AC3E}">
        <p14:creationId xmlns:p14="http://schemas.microsoft.com/office/powerpoint/2010/main" val="2704692310"/>
      </p:ext>
    </p:extLst>
  </p:cSld>
  <p:clrMapOvr>
    <a:masterClrMapping/>
  </p:clrMapOvr>
</p:sld>
</file>

<file path=ppt/theme/theme1.xml><?xml version="1.0" encoding="utf-8"?>
<a:theme xmlns:a="http://schemas.openxmlformats.org/drawingml/2006/main" name="Office Theme">
  <a:themeElements>
    <a:clrScheme name="GSA SmartPay">
      <a:dk1>
        <a:srgbClr val="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C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a9bddb28-bdf8-4401-b337-e0268d0b13a8">
      <Terms xmlns="http://schemas.microsoft.com/office/infopath/2007/PartnerControls"/>
    </lcf76f155ced4ddcb4097134ff3c332f>
    <TaxCatchAll xmlns="efc1ec18-9868-4c4d-ac86-7c467d079abc"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6C4438FC45A48241BFB63E53DE2D6795" ma:contentTypeVersion="13" ma:contentTypeDescription="Create a new document." ma:contentTypeScope="" ma:versionID="30feb3848727e98ddc97668faf98cede">
  <xsd:schema xmlns:xsd="http://www.w3.org/2001/XMLSchema" xmlns:xs="http://www.w3.org/2001/XMLSchema" xmlns:p="http://schemas.microsoft.com/office/2006/metadata/properties" xmlns:ns2="efc1ec18-9868-4c4d-ac86-7c467d079abc" xmlns:ns3="a9bddb28-bdf8-4401-b337-e0268d0b13a8" targetNamespace="http://schemas.microsoft.com/office/2006/metadata/properties" ma:root="true" ma:fieldsID="2e982d56cfc1216bb6c7d5239a901ca3" ns2:_="" ns3:_="">
    <xsd:import namespace="efc1ec18-9868-4c4d-ac86-7c467d079abc"/>
    <xsd:import namespace="a9bddb28-bdf8-4401-b337-e0268d0b13a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lcf76f155ced4ddcb4097134ff3c332f" minOccurs="0"/>
                <xsd:element ref="ns2: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fc1ec18-9868-4c4d-ac86-7c467d079abc"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27efc121-4308-483f-b7e2-58ec424cf176}" ma:internalName="TaxCatchAll" ma:showField="CatchAllData" ma:web="efc1ec18-9868-4c4d-ac86-7c467d079abc">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a9bddb28-bdf8-4401-b337-e0268d0b13a8"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d400d82a-5062-4e97-92f1-2224ce593223" ma:termSetId="09814cd3-568e-fe90-9814-8d621ff8fb84" ma:anchorId="fba54fb3-c3e1-fe81-a776-ca4b69148c4d" ma:open="tru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3DFEC19-03C4-4083-9436-AD8B7B5ECE14}">
  <ds:schemaRefs>
    <ds:schemaRef ds:uri="a9bddb28-bdf8-4401-b337-e0268d0b13a8"/>
    <ds:schemaRef ds:uri="efc1ec18-9868-4c4d-ac86-7c467d079abc"/>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F6107F58-FCE5-4325-ACF7-7F14B1162E42}">
  <ds:schemaRefs>
    <ds:schemaRef ds:uri="a9bddb28-bdf8-4401-b337-e0268d0b13a8"/>
    <ds:schemaRef ds:uri="efc1ec18-9868-4c4d-ac86-7c467d079ab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809849E2-E859-4B49-B1AA-32DEB064E26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Integral</Template>
  <TotalTime>42</TotalTime>
  <Words>3365</Words>
  <Application>Microsoft Office PowerPoint</Application>
  <PresentationFormat>On-screen Show (16:9)</PresentationFormat>
  <Paragraphs>296</Paragraphs>
  <Slides>32</Slides>
  <Notes>32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Arial</vt:lpstr>
      <vt:lpstr>Arial Bold</vt:lpstr>
      <vt:lpstr>BlinkMacSystemFont</vt:lpstr>
      <vt:lpstr>Calibri</vt:lpstr>
      <vt:lpstr>NexusSerif</vt:lpstr>
      <vt:lpstr>Verdana</vt:lpstr>
      <vt:lpstr>Office Theme</vt:lpstr>
      <vt:lpstr>Sustainable Purchasing with Biobased Products  Ron Buckhalt</vt:lpstr>
      <vt:lpstr>Course Objectives</vt:lpstr>
      <vt:lpstr>What Is a Biobased Product? </vt:lpstr>
      <vt:lpstr>Which of these could be biobased products?</vt:lpstr>
      <vt:lpstr>The BioPreferred® Program </vt:lpstr>
      <vt:lpstr>Federal Purchasing  </vt:lpstr>
      <vt:lpstr>USDA Certified Biobased Product Label</vt:lpstr>
      <vt:lpstr>Why is Biobased Product Purchasing Important?</vt:lpstr>
      <vt:lpstr>Administration Emphasis Includes New Executive Orders</vt:lpstr>
      <vt:lpstr>Biobased Products Benefit the U.S. Economy</vt:lpstr>
      <vt:lpstr>Biobased Companies in 49 States</vt:lpstr>
      <vt:lpstr>Good for the Farmer and Rural America</vt:lpstr>
      <vt:lpstr>Good for the Environment</vt:lpstr>
      <vt:lpstr>Environmental Benefits of Biobased Products</vt:lpstr>
      <vt:lpstr>Biobased Products in the Environment</vt:lpstr>
      <vt:lpstr>Health and Safety</vt:lpstr>
      <vt:lpstr>Biobased Products Encourage Innovation</vt:lpstr>
      <vt:lpstr>Purchasing Biobased Products:  Retail Stores</vt:lpstr>
      <vt:lpstr>Purchasing Biobased Products in Online Catalogs</vt:lpstr>
      <vt:lpstr>Purchasing Biobased Products:  GSA Advantage!®</vt:lpstr>
      <vt:lpstr>Purchasing Biobased Products:  Federal Sources</vt:lpstr>
      <vt:lpstr>Biobased Products for Fleet Use</vt:lpstr>
      <vt:lpstr>The BioPreferred Program Website</vt:lpstr>
      <vt:lpstr>Catalog for  Market Research    </vt:lpstr>
      <vt:lpstr>Sample Product Listing</vt:lpstr>
      <vt:lpstr>Stay Current with BiobuzzGov Newsletter</vt:lpstr>
      <vt:lpstr>Quiz</vt:lpstr>
      <vt:lpstr>Quiz</vt:lpstr>
      <vt:lpstr>Quiz</vt:lpstr>
      <vt:lpstr>The Future?</vt:lpstr>
      <vt:lpstr>You Play an Important Role</vt:lpstr>
      <vt:lpstr>GSA Starmark Logo</vt:lpstr>
    </vt:vector>
  </TitlesOfParts>
  <Company>General Services Administration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GSA User</dc:creator>
  <cp:lastModifiedBy>ElizabethAOwens</cp:lastModifiedBy>
  <cp:revision>22</cp:revision>
  <dcterms:created xsi:type="dcterms:W3CDTF">2015-02-25T18:03:24Z</dcterms:created>
  <dcterms:modified xsi:type="dcterms:W3CDTF">2023-01-30T20:14:25Z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0x0101006C4438FC45A48241BFB63E53DE2D6795</vt:lpwstr>
  </property>
  <property fmtid="{D5CDD505-2E9C-101B-9397-08002B2CF9AE}" pid="3" name="MediaServiceImageTags">
    <vt:lpwstr/>
  </property>
</Properties>
</file>

<file path=docProps/thumbnail.jpeg>
</file>